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1"/>
  </p:notesMasterIdLst>
  <p:sldIdLst>
    <p:sldId id="256" r:id="rId5"/>
    <p:sldId id="299" r:id="rId6"/>
    <p:sldId id="300" r:id="rId7"/>
    <p:sldId id="301" r:id="rId8"/>
    <p:sldId id="302" r:id="rId9"/>
    <p:sldId id="321" r:id="rId10"/>
    <p:sldId id="303" r:id="rId11"/>
    <p:sldId id="304" r:id="rId12"/>
    <p:sldId id="305" r:id="rId13"/>
    <p:sldId id="306" r:id="rId14"/>
    <p:sldId id="308" r:id="rId15"/>
    <p:sldId id="309" r:id="rId16"/>
    <p:sldId id="310" r:id="rId17"/>
    <p:sldId id="311" r:id="rId18"/>
    <p:sldId id="312" r:id="rId19"/>
    <p:sldId id="313" r:id="rId20"/>
    <p:sldId id="314" r:id="rId21"/>
    <p:sldId id="315" r:id="rId22"/>
    <p:sldId id="320" r:id="rId23"/>
    <p:sldId id="319" r:id="rId24"/>
    <p:sldId id="259" r:id="rId25"/>
    <p:sldId id="316" r:id="rId26"/>
    <p:sldId id="317" r:id="rId27"/>
    <p:sldId id="318" r:id="rId28"/>
    <p:sldId id="277" r:id="rId29"/>
    <p:sldId id="258"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autoAdjust="0"/>
  </p:normalViewPr>
  <p:slideViewPr>
    <p:cSldViewPr snapToGrid="0">
      <p:cViewPr varScale="1">
        <p:scale>
          <a:sx n="108" d="100"/>
          <a:sy n="108" d="100"/>
        </p:scale>
        <p:origin x="126" y="174"/>
      </p:cViewPr>
      <p:guideLst>
        <p:guide orient="horz" pos="2160"/>
        <p:guide pos="3840"/>
      </p:guideLst>
    </p:cSldViewPr>
  </p:slideViewPr>
  <p:outlineViewPr>
    <p:cViewPr>
      <p:scale>
        <a:sx n="33" d="100"/>
        <a:sy n="33" d="100"/>
      </p:scale>
      <p:origin x="0" y="-4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211A6-D643-4A72-BF15-64A62F419B93}" type="datetimeFigureOut">
              <a:rPr lang="it-IT" smtClean="0"/>
              <a:t>05/07/2022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FCE19-9EF7-4E8C-9E2A-8907FB66DD8F}" type="slidenum">
              <a:rPr lang="it-IT" smtClean="0"/>
              <a:t>‹N›</a:t>
            </a:fld>
            <a:endParaRPr lang="it-IT"/>
          </a:p>
        </p:txBody>
      </p:sp>
    </p:spTree>
    <p:extLst>
      <p:ext uri="{BB962C8B-B14F-4D97-AF65-F5344CB8AC3E}">
        <p14:creationId xmlns:p14="http://schemas.microsoft.com/office/powerpoint/2010/main" val="130477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dirty="0"/>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Tree>
    <p:extLst>
      <p:ext uri="{BB962C8B-B14F-4D97-AF65-F5344CB8AC3E}">
        <p14:creationId xmlns:p14="http://schemas.microsoft.com/office/powerpoint/2010/main" val="377499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05/07/2022</a:t>
            </a:fld>
            <a:endParaRPr lang="it-IT"/>
          </a:p>
        </p:txBody>
      </p:sp>
      <p:sp>
        <p:nvSpPr>
          <p:cNvPr id="6" name="Segnaposto numero diapositiva 5"/>
          <p:cNvSpPr>
            <a:spLocks noGrp="1"/>
          </p:cNvSpPr>
          <p:nvPr>
            <p:ph type="sldNum" sz="quarter" idx="12"/>
          </p:nvPr>
        </p:nvSpPr>
        <p:spPr>
          <a:xfrm>
            <a:off x="3727516"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87823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05/07/2022</a:t>
            </a:fld>
            <a:endParaRPr lang="it-IT"/>
          </a:p>
        </p:txBody>
      </p:sp>
      <p:sp>
        <p:nvSpPr>
          <p:cNvPr id="6" name="Segnaposto numero diapositiva 5"/>
          <p:cNvSpPr>
            <a:spLocks noGrp="1"/>
          </p:cNvSpPr>
          <p:nvPr>
            <p:ph type="sldNum" sz="quarter" idx="12"/>
          </p:nvPr>
        </p:nvSpPr>
        <p:spPr>
          <a:xfrm>
            <a:off x="3755796" y="6356349"/>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82428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838200" y="1825625"/>
            <a:ext cx="10515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68658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A4AFE99-D1CA-4D64-8F4C-4E1B2D5B7D8B}" type="datetimeFigureOut">
              <a:rPr lang="it-IT" smtClean="0"/>
              <a:t>05/07/2022</a:t>
            </a:fld>
            <a:endParaRPr lang="it-IT"/>
          </a:p>
        </p:txBody>
      </p:sp>
      <p:sp>
        <p:nvSpPr>
          <p:cNvPr id="7" name="Segnaposto numero diapositiva 6"/>
          <p:cNvSpPr>
            <a:spLocks noGrp="1"/>
          </p:cNvSpPr>
          <p:nvPr>
            <p:ph type="sldNum" sz="quarter" idx="12"/>
          </p:nvPr>
        </p:nvSpPr>
        <p:spPr>
          <a:xfrm>
            <a:off x="390662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78572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A4AFE99-D1CA-4D64-8F4C-4E1B2D5B7D8B}" type="datetimeFigureOut">
              <a:rPr lang="it-IT" smtClean="0"/>
              <a:t>05/07/2022</a:t>
            </a:fld>
            <a:endParaRPr lang="it-IT"/>
          </a:p>
        </p:txBody>
      </p:sp>
      <p:sp>
        <p:nvSpPr>
          <p:cNvPr id="9" name="Segnaposto numero diapositiva 8"/>
          <p:cNvSpPr>
            <a:spLocks noGrp="1"/>
          </p:cNvSpPr>
          <p:nvPr>
            <p:ph type="sldNum" sz="quarter" idx="12"/>
          </p:nvPr>
        </p:nvSpPr>
        <p:spPr>
          <a:xfrm>
            <a:off x="3736942" y="6359034"/>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65315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CA4AFE99-D1CA-4D64-8F4C-4E1B2D5B7D8B}" type="datetimeFigureOut">
              <a:rPr lang="it-IT" smtClean="0"/>
              <a:t>05/07/2022</a:t>
            </a:fld>
            <a:endParaRPr lang="it-IT"/>
          </a:p>
        </p:txBody>
      </p:sp>
      <p:sp>
        <p:nvSpPr>
          <p:cNvPr id="5" name="Segnaposto numero diapositiva 4"/>
          <p:cNvSpPr>
            <a:spLocks noGrp="1"/>
          </p:cNvSpPr>
          <p:nvPr>
            <p:ph type="sldNum" sz="quarter" idx="12"/>
          </p:nvPr>
        </p:nvSpPr>
        <p:spPr>
          <a:xfrm>
            <a:off x="391605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422537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A4AFE99-D1CA-4D64-8F4C-4E1B2D5B7D8B}" type="datetimeFigureOut">
              <a:rPr lang="it-IT" smtClean="0"/>
              <a:t>05/07/2022</a:t>
            </a:fld>
            <a:endParaRPr lang="it-IT"/>
          </a:p>
        </p:txBody>
      </p:sp>
      <p:sp>
        <p:nvSpPr>
          <p:cNvPr id="4" name="Segnaposto numero diapositiva 3"/>
          <p:cNvSpPr>
            <a:spLocks noGrp="1"/>
          </p:cNvSpPr>
          <p:nvPr>
            <p:ph type="sldNum" sz="quarter" idx="12"/>
          </p:nvPr>
        </p:nvSpPr>
        <p:spPr>
          <a:xfrm>
            <a:off x="372751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290789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05/07/2022</a:t>
            </a:fld>
            <a:endParaRPr lang="it-IT"/>
          </a:p>
        </p:txBody>
      </p:sp>
      <p:sp>
        <p:nvSpPr>
          <p:cNvPr id="7" name="Segnaposto numero diapositiva 6"/>
          <p:cNvSpPr>
            <a:spLocks noGrp="1"/>
          </p:cNvSpPr>
          <p:nvPr>
            <p:ph type="sldNum" sz="quarter" idx="12"/>
          </p:nvPr>
        </p:nvSpPr>
        <p:spPr>
          <a:xfrm>
            <a:off x="373694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76709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05/07/2022</a:t>
            </a:fld>
            <a:endParaRPr lang="it-IT"/>
          </a:p>
        </p:txBody>
      </p:sp>
      <p:sp>
        <p:nvSpPr>
          <p:cNvPr id="7" name="Segnaposto numero diapositiva 6"/>
          <p:cNvSpPr>
            <a:spLocks noGrp="1"/>
          </p:cNvSpPr>
          <p:nvPr>
            <p:ph type="sldNum" sz="quarter" idx="12"/>
          </p:nvPr>
        </p:nvSpPr>
        <p:spPr>
          <a:xfrm>
            <a:off x="3811588" y="6368461"/>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83369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AFE99-D1CA-4D64-8F4C-4E1B2D5B7D8B}" type="datetimeFigureOut">
              <a:rPr lang="it-IT" smtClean="0"/>
              <a:t>05/07/2022</a:t>
            </a:fld>
            <a:endParaRPr lang="it-IT"/>
          </a:p>
        </p:txBody>
      </p:sp>
      <p:sp>
        <p:nvSpPr>
          <p:cNvPr id="6" name="Segnaposto numero diapositiva 5"/>
          <p:cNvSpPr>
            <a:spLocks noGrp="1"/>
          </p:cNvSpPr>
          <p:nvPr>
            <p:ph type="sldNum" sz="quarter" idx="4"/>
          </p:nvPr>
        </p:nvSpPr>
        <p:spPr>
          <a:xfrm>
            <a:off x="372751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52276-0E1A-4AAB-B55D-E7E0A4D0B40E}" type="slidenum">
              <a:rPr lang="it-IT" smtClean="0"/>
              <a:t>‹N›</a:t>
            </a:fld>
            <a:endParaRPr lang="it-IT"/>
          </a:p>
        </p:txBody>
      </p:sp>
    </p:spTree>
    <p:extLst>
      <p:ext uri="{BB962C8B-B14F-4D97-AF65-F5344CB8AC3E}">
        <p14:creationId xmlns:p14="http://schemas.microsoft.com/office/powerpoint/2010/main" val="3278531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590101"/>
            <a:ext cx="9144000" cy="2387600"/>
          </a:xfrm>
        </p:spPr>
        <p:txBody>
          <a:bodyPr>
            <a:normAutofit/>
          </a:bodyPr>
          <a:lstStyle/>
          <a:p>
            <a:r>
              <a:rPr lang="it-IT" dirty="0" err="1"/>
              <a:t>Introduction</a:t>
            </a:r>
            <a:r>
              <a:rPr lang="it-IT" dirty="0"/>
              <a:t> to </a:t>
            </a:r>
            <a:br>
              <a:rPr lang="it-IT" dirty="0"/>
            </a:br>
            <a:r>
              <a:rPr lang="it-IT" dirty="0"/>
              <a:t>Machine Learning </a:t>
            </a:r>
          </a:p>
        </p:txBody>
      </p:sp>
      <p:sp>
        <p:nvSpPr>
          <p:cNvPr id="3" name="Sottotitolo 2"/>
          <p:cNvSpPr>
            <a:spLocks noGrp="1"/>
          </p:cNvSpPr>
          <p:nvPr>
            <p:ph type="subTitle" idx="1"/>
          </p:nvPr>
        </p:nvSpPr>
        <p:spPr/>
        <p:txBody>
          <a:bodyPr>
            <a:normAutofit/>
          </a:bodyPr>
          <a:lstStyle/>
          <a:p>
            <a:r>
              <a:rPr lang="it-IT" i="1" dirty="0">
                <a:solidFill>
                  <a:srgbClr val="C00000"/>
                </a:solidFill>
              </a:rPr>
              <a:t>Francesco Pugliese, </a:t>
            </a:r>
            <a:r>
              <a:rPr lang="it-IT" i="1" dirty="0" err="1">
                <a:solidFill>
                  <a:srgbClr val="C00000"/>
                </a:solidFill>
              </a:rPr>
              <a:t>PhD</a:t>
            </a:r>
            <a:endParaRPr lang="it-IT" i="1" dirty="0">
              <a:solidFill>
                <a:srgbClr val="C00000"/>
              </a:solidFill>
            </a:endParaRPr>
          </a:p>
          <a:p>
            <a:r>
              <a:rPr lang="en-US" i="1" dirty="0">
                <a:solidFill>
                  <a:srgbClr val="C00000"/>
                </a:solidFill>
              </a:rPr>
              <a:t>neural1977@gmail.com</a:t>
            </a:r>
          </a:p>
          <a:p>
            <a:endParaRPr lang="it-IT" dirty="0"/>
          </a:p>
        </p:txBody>
      </p:sp>
    </p:spTree>
    <p:extLst>
      <p:ext uri="{BB962C8B-B14F-4D97-AF65-F5344CB8AC3E}">
        <p14:creationId xmlns:p14="http://schemas.microsoft.com/office/powerpoint/2010/main" val="95451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13563" y="383559"/>
            <a:ext cx="3538533"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Being able to adapt to new inputs and make predictions is the crucial </a:t>
            </a:r>
            <a:r>
              <a:rPr lang="en-GB" b="1" dirty="0">
                <a:latin typeface="Tahoma" panose="020B0604030504040204" pitchFamily="34" charset="0"/>
                <a:ea typeface="Tahoma" panose="020B0604030504040204" pitchFamily="34" charset="0"/>
                <a:cs typeface="Tahoma" panose="020B0604030504040204" pitchFamily="34" charset="0"/>
              </a:rPr>
              <a:t>generalisation</a:t>
            </a:r>
            <a:r>
              <a:rPr lang="en-GB" dirty="0">
                <a:latin typeface="Tahoma" panose="020B0604030504040204" pitchFamily="34" charset="0"/>
                <a:ea typeface="Tahoma" panose="020B0604030504040204" pitchFamily="34" charset="0"/>
                <a:cs typeface="Tahoma" panose="020B0604030504040204" pitchFamily="34" charset="0"/>
              </a:rPr>
              <a:t> part of machine learning. In training, we want to </a:t>
            </a:r>
            <a:r>
              <a:rPr lang="en-GB" b="1" dirty="0">
                <a:latin typeface="Tahoma" panose="020B0604030504040204" pitchFamily="34" charset="0"/>
                <a:ea typeface="Tahoma" panose="020B0604030504040204" pitchFamily="34" charset="0"/>
                <a:cs typeface="Tahoma" panose="020B0604030504040204" pitchFamily="34" charset="0"/>
              </a:rPr>
              <a:t>maximise generalisation</a:t>
            </a:r>
            <a:r>
              <a:rPr lang="en-GB" dirty="0">
                <a:latin typeface="Tahoma" panose="020B0604030504040204" pitchFamily="34" charset="0"/>
                <a:ea typeface="Tahoma" panose="020B0604030504040204" pitchFamily="34" charset="0"/>
                <a:cs typeface="Tahoma" panose="020B0604030504040204" pitchFamily="34" charset="0"/>
              </a:rPr>
              <a:t>, so the supervised model defines the real "general" underlying relationship.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the model is over-trained, we cause over-fitting to the examples used and the model would be unable to adapt to new, previously unseen inputs.</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side effect to be aware of in supervised learning that the supervision we provide introduces </a:t>
            </a:r>
            <a:r>
              <a:rPr lang="en-GB" b="1" dirty="0">
                <a:latin typeface="Tahoma" panose="020B0604030504040204" pitchFamily="34" charset="0"/>
                <a:ea typeface="Tahoma" panose="020B0604030504040204" pitchFamily="34" charset="0"/>
                <a:cs typeface="Tahoma" panose="020B0604030504040204" pitchFamily="34" charset="0"/>
              </a:rPr>
              <a:t>bias</a:t>
            </a:r>
            <a:r>
              <a:rPr lang="en-GB" dirty="0">
                <a:latin typeface="Tahoma" panose="020B0604030504040204" pitchFamily="34" charset="0"/>
                <a:ea typeface="Tahoma" panose="020B0604030504040204" pitchFamily="34" charset="0"/>
                <a:cs typeface="Tahoma" panose="020B0604030504040204" pitchFamily="34" charset="0"/>
              </a:rPr>
              <a:t> to the learning. The model can only be imitating exactly what it was shown, so it is very important to show it </a:t>
            </a:r>
            <a:r>
              <a:rPr lang="en-GB" b="1" dirty="0">
                <a:latin typeface="Tahoma" panose="020B0604030504040204" pitchFamily="34" charset="0"/>
                <a:ea typeface="Tahoma" panose="020B0604030504040204" pitchFamily="34" charset="0"/>
                <a:cs typeface="Tahoma" panose="020B0604030504040204" pitchFamily="34" charset="0"/>
              </a:rPr>
              <a:t>reliable</a:t>
            </a:r>
            <a:r>
              <a:rPr lang="en-GB" dirty="0">
                <a:latin typeface="Tahoma" panose="020B0604030504040204" pitchFamily="34" charset="0"/>
                <a:ea typeface="Tahoma" panose="020B0604030504040204" pitchFamily="34" charset="0"/>
                <a:cs typeface="Tahoma" panose="020B0604030504040204" pitchFamily="34" charset="0"/>
              </a:rPr>
              <a:t>, </a:t>
            </a:r>
            <a:r>
              <a:rPr lang="en-GB" b="1" dirty="0">
                <a:latin typeface="Tahoma" panose="020B0604030504040204" pitchFamily="34" charset="0"/>
                <a:ea typeface="Tahoma" panose="020B0604030504040204" pitchFamily="34" charset="0"/>
                <a:cs typeface="Tahoma" panose="020B0604030504040204" pitchFamily="34" charset="0"/>
              </a:rPr>
              <a:t>unbiased examples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Also, supervised learning usually requires a lot of data before it learns.</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Obtaining enough </a:t>
            </a:r>
            <a:r>
              <a:rPr lang="en-GB" b="1" dirty="0">
                <a:latin typeface="Tahoma" panose="020B0604030504040204" pitchFamily="34" charset="0"/>
                <a:ea typeface="Tahoma" panose="020B0604030504040204" pitchFamily="34" charset="0"/>
                <a:cs typeface="Tahoma" panose="020B0604030504040204" pitchFamily="34" charset="0"/>
              </a:rPr>
              <a:t>reliably labelled data </a:t>
            </a:r>
            <a:r>
              <a:rPr lang="en-GB" dirty="0">
                <a:latin typeface="Tahoma" panose="020B0604030504040204" pitchFamily="34" charset="0"/>
                <a:ea typeface="Tahoma" panose="020B0604030504040204" pitchFamily="34" charset="0"/>
                <a:cs typeface="Tahoma" panose="020B0604030504040204" pitchFamily="34" charset="0"/>
              </a:rPr>
              <a:t>is often the hardest and most expensive part of using supervised learning. (Hence why </a:t>
            </a:r>
            <a:r>
              <a:rPr lang="en-GB" b="1" dirty="0">
                <a:latin typeface="Tahoma" panose="020B0604030504040204" pitchFamily="34" charset="0"/>
                <a:ea typeface="Tahoma" panose="020B0604030504040204" pitchFamily="34" charset="0"/>
                <a:cs typeface="Tahoma" panose="020B0604030504040204" pitchFamily="34" charset="0"/>
              </a:rPr>
              <a:t>data has been called the new oil</a:t>
            </a:r>
            <a:r>
              <a:rPr lang="en-GB"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358114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7581" y="290267"/>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pic>
        <p:nvPicPr>
          <p:cNvPr id="4" name="Picture 4">
            <a:extLst>
              <a:ext uri="{FF2B5EF4-FFF2-40B4-BE49-F238E27FC236}">
                <a16:creationId xmlns:a16="http://schemas.microsoft.com/office/drawing/2014/main" id="{06C030D0-2FCE-C844-9A8D-94741F861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752" y="1318242"/>
            <a:ext cx="8466083" cy="3837958"/>
          </a:xfrm>
          <a:prstGeom prst="rect">
            <a:avLst/>
          </a:prstGeom>
        </p:spPr>
      </p:pic>
    </p:spTree>
    <p:extLst>
      <p:ext uri="{BB962C8B-B14F-4D97-AF65-F5344CB8AC3E}">
        <p14:creationId xmlns:p14="http://schemas.microsoft.com/office/powerpoint/2010/main" val="126272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95198" y="315320"/>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00384" y="1351051"/>
            <a:ext cx="10938510" cy="4801314"/>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unsupervised learning, only input data is provided in the examples. There are </a:t>
            </a:r>
            <a:r>
              <a:rPr lang="en-GB" b="1" dirty="0">
                <a:latin typeface="Tahoma" panose="020B0604030504040204" pitchFamily="34" charset="0"/>
                <a:ea typeface="Tahoma" panose="020B0604030504040204" pitchFamily="34" charset="0"/>
                <a:cs typeface="Tahoma" panose="020B0604030504040204" pitchFamily="34" charset="0"/>
              </a:rPr>
              <a:t>no labelled</a:t>
            </a:r>
            <a:r>
              <a:rPr lang="en-GB" dirty="0">
                <a:latin typeface="Tahoma" panose="020B0604030504040204" pitchFamily="34" charset="0"/>
                <a:ea typeface="Tahoma" panose="020B0604030504040204" pitchFamily="34" charset="0"/>
                <a:cs typeface="Tahoma" panose="020B0604030504040204" pitchFamily="34" charset="0"/>
              </a:rPr>
              <a:t> example outputs to aim for. But it may be surprising to know that it is still possible to find many interesting and complex patterns hidden within data without any labels.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An example of unsupervised learning in real life would be </a:t>
            </a:r>
            <a:r>
              <a:rPr lang="en-GB" b="1" dirty="0">
                <a:latin typeface="Tahoma" panose="020B0604030504040204" pitchFamily="34" charset="0"/>
                <a:ea typeface="Tahoma" panose="020B0604030504040204" pitchFamily="34" charset="0"/>
                <a:cs typeface="Tahoma" panose="020B0604030504040204" pitchFamily="34" charset="0"/>
              </a:rPr>
              <a:t>sorting different colour coins into separate piles</a:t>
            </a:r>
            <a:r>
              <a:rPr lang="en-GB" dirty="0">
                <a:latin typeface="Tahoma" panose="020B0604030504040204" pitchFamily="34" charset="0"/>
                <a:ea typeface="Tahoma" panose="020B0604030504040204" pitchFamily="34" charset="0"/>
                <a:cs typeface="Tahoma" panose="020B0604030504040204" pitchFamily="34" charset="0"/>
              </a:rPr>
              <a:t>. Nobody taught you how to separate them, but by just looking at their features such as colour, you can see which colour coins are associated and cluster them into their correct groups.</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Unsupervised learning can be </a:t>
            </a:r>
            <a:r>
              <a:rPr lang="en-GB" b="1" dirty="0">
                <a:latin typeface="Tahoma" panose="020B0604030504040204" pitchFamily="34" charset="0"/>
                <a:ea typeface="Tahoma" panose="020B0604030504040204" pitchFamily="34" charset="0"/>
                <a:cs typeface="Tahoma" panose="020B0604030504040204" pitchFamily="34" charset="0"/>
              </a:rPr>
              <a:t>harder</a:t>
            </a:r>
            <a:r>
              <a:rPr lang="en-GB" dirty="0">
                <a:latin typeface="Tahoma" panose="020B0604030504040204" pitchFamily="34" charset="0"/>
                <a:ea typeface="Tahoma" panose="020B0604030504040204" pitchFamily="34" charset="0"/>
                <a:cs typeface="Tahoma" panose="020B0604030504040204" pitchFamily="34" charset="0"/>
              </a:rPr>
              <a:t> than supervised learning, as the removal of supervision means the problem has become </a:t>
            </a:r>
            <a:r>
              <a:rPr lang="en-GB" b="1" dirty="0">
                <a:latin typeface="Tahoma" panose="020B0604030504040204" pitchFamily="34" charset="0"/>
                <a:ea typeface="Tahoma" panose="020B0604030504040204" pitchFamily="34" charset="0"/>
                <a:cs typeface="Tahoma" panose="020B0604030504040204" pitchFamily="34" charset="0"/>
              </a:rPr>
              <a:t>less defined</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You start from a </a:t>
            </a:r>
            <a:r>
              <a:rPr lang="en-GB" b="1" dirty="0">
                <a:latin typeface="Tahoma" panose="020B0604030504040204" pitchFamily="34" charset="0"/>
                <a:ea typeface="Tahoma" panose="020B0604030504040204" pitchFamily="34" charset="0"/>
                <a:cs typeface="Tahoma" panose="020B0604030504040204" pitchFamily="34" charset="0"/>
              </a:rPr>
              <a:t>clean slate</a:t>
            </a:r>
            <a:r>
              <a:rPr lang="en-GB" dirty="0">
                <a:latin typeface="Tahoma" panose="020B0604030504040204" pitchFamily="34" charset="0"/>
                <a:ea typeface="Tahoma" panose="020B0604030504040204" pitchFamily="34" charset="0"/>
                <a:cs typeface="Tahoma" panose="020B0604030504040204" pitchFamily="34" charset="0"/>
              </a:rPr>
              <a:t> with less bias and may even find a new, better way solve a problem. Therefore, this is why unsupervised learning is also known as </a:t>
            </a:r>
            <a:r>
              <a:rPr lang="en-GB" b="1" dirty="0">
                <a:latin typeface="Tahoma" panose="020B0604030504040204" pitchFamily="34" charset="0"/>
                <a:ea typeface="Tahoma" panose="020B0604030504040204" pitchFamily="34" charset="0"/>
                <a:cs typeface="Tahoma" panose="020B0604030504040204" pitchFamily="34" charset="0"/>
              </a:rPr>
              <a:t>knowledge discovery</a:t>
            </a:r>
            <a:r>
              <a:rPr lang="en-GB" dirty="0">
                <a:latin typeface="Tahoma" panose="020B0604030504040204" pitchFamily="34" charset="0"/>
                <a:ea typeface="Tahoma" panose="020B0604030504040204" pitchFamily="34" charset="0"/>
                <a:cs typeface="Tahoma" panose="020B0604030504040204" pitchFamily="34" charset="0"/>
              </a:rPr>
              <a:t>. Unsupervised learning is very useful when </a:t>
            </a:r>
            <a:r>
              <a:rPr lang="en-GB" b="1" dirty="0">
                <a:latin typeface="Tahoma" panose="020B0604030504040204" pitchFamily="34" charset="0"/>
                <a:ea typeface="Tahoma" panose="020B0604030504040204" pitchFamily="34" charset="0"/>
                <a:cs typeface="Tahoma" panose="020B0604030504040204" pitchFamily="34" charset="0"/>
              </a:rPr>
              <a:t>conducting</a:t>
            </a:r>
            <a:r>
              <a:rPr lang="en-GB" dirty="0">
                <a:latin typeface="Tahoma" panose="020B0604030504040204" pitchFamily="34" charset="0"/>
                <a:ea typeface="Tahoma" panose="020B0604030504040204" pitchFamily="34" charset="0"/>
                <a:cs typeface="Tahoma" panose="020B0604030504040204" pitchFamily="34" charset="0"/>
              </a:rPr>
              <a:t> exploratory data analysis.</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271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994196" y="410854"/>
            <a:ext cx="6431761" cy="584775"/>
          </a:xfrm>
          <a:prstGeom prst="rect">
            <a:avLst/>
          </a:prstGeom>
          <a:noFill/>
        </p:spPr>
        <p:txBody>
          <a:bodyPr wrap="none" rtlCol="0">
            <a:spAutoFit/>
          </a:bodyPr>
          <a:lstStyle/>
          <a:p>
            <a:r>
              <a:rPr lang="en-GB" sz="3200" b="1" dirty="0">
                <a:latin typeface="+mj-lt"/>
                <a:ea typeface="+mj-ea"/>
                <a:cs typeface="+mj-cs"/>
              </a:rPr>
              <a:t>Techniques of Unsupervised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54975" y="1428670"/>
            <a:ext cx="10938510" cy="3416320"/>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Some types of unsupervised learning are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Clustering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Density estimation</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Dimensionality reduction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Latent variable models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Anomaly detection</a:t>
            </a: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More complex unsupervised techniques involve neural networks like Auto-encoders and Deep Belief Networks</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2087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731175" y="423296"/>
            <a:ext cx="4471480" cy="584775"/>
          </a:xfrm>
          <a:prstGeom prst="rect">
            <a:avLst/>
          </a:prstGeom>
          <a:noFill/>
        </p:spPr>
        <p:txBody>
          <a:bodyPr wrap="none" rtlCol="0">
            <a:spAutoFit/>
          </a:bodyPr>
          <a:lstStyle/>
          <a:p>
            <a:r>
              <a:rPr lang="en-GB" sz="3200" b="1" dirty="0">
                <a:latin typeface="+mj-lt"/>
                <a:ea typeface="+mj-ea"/>
                <a:cs typeface="+mj-cs"/>
              </a:rPr>
              <a:t>Semi-supervised learning</a:t>
            </a:r>
          </a:p>
        </p:txBody>
      </p:sp>
      <p:pic>
        <p:nvPicPr>
          <p:cNvPr id="4" name="Picture 4">
            <a:extLst>
              <a:ext uri="{FF2B5EF4-FFF2-40B4-BE49-F238E27FC236}">
                <a16:creationId xmlns:a16="http://schemas.microsoft.com/office/drawing/2014/main" id="{0886C61C-82C3-7745-A151-DD6A9FBAA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851" y="1393327"/>
            <a:ext cx="8997178" cy="3601764"/>
          </a:xfrm>
          <a:prstGeom prst="rect">
            <a:avLst/>
          </a:prstGeom>
        </p:spPr>
      </p:pic>
    </p:spTree>
    <p:extLst>
      <p:ext uri="{BB962C8B-B14F-4D97-AF65-F5344CB8AC3E}">
        <p14:creationId xmlns:p14="http://schemas.microsoft.com/office/powerpoint/2010/main" val="4008618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40357" y="397207"/>
            <a:ext cx="4471480" cy="584775"/>
          </a:xfrm>
          <a:prstGeom prst="rect">
            <a:avLst/>
          </a:prstGeom>
          <a:noFill/>
        </p:spPr>
        <p:txBody>
          <a:bodyPr wrap="none" rtlCol="0">
            <a:spAutoFit/>
          </a:bodyPr>
          <a:lstStyle/>
          <a:p>
            <a:r>
              <a:rPr lang="en-GB" sz="3200" b="1" dirty="0">
                <a:latin typeface="+mj-lt"/>
                <a:ea typeface="+mj-ea"/>
                <a:cs typeface="+mj-cs"/>
              </a:rPr>
              <a:t>Semi-supervised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62348" y="1594828"/>
            <a:ext cx="10938510" cy="3693319"/>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is a </a:t>
            </a:r>
            <a:r>
              <a:rPr lang="en-GB" b="1" dirty="0">
                <a:latin typeface="Tahoma" panose="020B0604030504040204" pitchFamily="34" charset="0"/>
                <a:ea typeface="Tahoma" panose="020B0604030504040204" pitchFamily="34" charset="0"/>
                <a:cs typeface="Tahoma" panose="020B0604030504040204" pitchFamily="34" charset="0"/>
              </a:rPr>
              <a:t>mix</a:t>
            </a:r>
            <a:r>
              <a:rPr lang="en-GB" dirty="0">
                <a:latin typeface="Tahoma" panose="020B0604030504040204" pitchFamily="34" charset="0"/>
                <a:ea typeface="Tahoma" panose="020B0604030504040204" pitchFamily="34" charset="0"/>
                <a:cs typeface="Tahoma" panose="020B0604030504040204" pitchFamily="34" charset="0"/>
              </a:rPr>
              <a:t> between supervised and unsupervised approaches.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learning process isn't closely supervised with example outputs for every single input, but we also don’t let the algorithm do its own thing and provide no form of feedback.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takes the middle road. By being able to mix together a small amount of labelled data with a much larger unlabelled dataset it </a:t>
            </a:r>
            <a:r>
              <a:rPr lang="en-GB" b="1" dirty="0">
                <a:latin typeface="Tahoma" panose="020B0604030504040204" pitchFamily="34" charset="0"/>
                <a:ea typeface="Tahoma" panose="020B0604030504040204" pitchFamily="34" charset="0"/>
                <a:cs typeface="Tahoma" panose="020B0604030504040204" pitchFamily="34" charset="0"/>
              </a:rPr>
              <a:t>reduces the burden of having enough labelled data</a:t>
            </a:r>
            <a:r>
              <a:rPr lang="en-GB" dirty="0">
                <a:latin typeface="Tahoma" panose="020B0604030504040204" pitchFamily="34" charset="0"/>
                <a:ea typeface="Tahoma" panose="020B0604030504040204" pitchFamily="34" charset="0"/>
                <a:cs typeface="Tahoma" panose="020B0604030504040204" pitchFamily="34" charset="0"/>
              </a:rPr>
              <a:t>. Therefore, it opens up many more problems to be solved with machine 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Example</a:t>
            </a:r>
            <a:r>
              <a:rPr lang="en-GB" dirty="0">
                <a:latin typeface="Tahoma" panose="020B0604030504040204" pitchFamily="34" charset="0"/>
                <a:ea typeface="Tahoma" panose="020B0604030504040204" pitchFamily="34" charset="0"/>
                <a:cs typeface="Tahoma" panose="020B0604030504040204" pitchFamily="34" charset="0"/>
              </a:rPr>
              <a:t>: A perfect example is in </a:t>
            </a:r>
            <a:r>
              <a:rPr lang="en-GB" b="1" dirty="0">
                <a:latin typeface="Tahoma" panose="020B0604030504040204" pitchFamily="34" charset="0"/>
                <a:ea typeface="Tahoma" panose="020B0604030504040204" pitchFamily="34" charset="0"/>
                <a:cs typeface="Tahoma" panose="020B0604030504040204" pitchFamily="34" charset="0"/>
              </a:rPr>
              <a:t>medical scans</a:t>
            </a:r>
            <a:r>
              <a:rPr lang="en-GB" dirty="0">
                <a:latin typeface="Tahoma" panose="020B0604030504040204" pitchFamily="34" charset="0"/>
                <a:ea typeface="Tahoma" panose="020B0604030504040204" pitchFamily="34" charset="0"/>
                <a:cs typeface="Tahoma" panose="020B0604030504040204" pitchFamily="34" charset="0"/>
              </a:rPr>
              <a:t>, such as breast cancer scans. A trained expert is needed to label these which is time consuming and very expensive. Instead, an expert can label just a small set of breast cancer scans, and the semi-supervised algorithm would be able to leverage this small subset and apply it to a larger set of scans.</a:t>
            </a:r>
          </a:p>
        </p:txBody>
      </p:sp>
    </p:spTree>
    <p:extLst>
      <p:ext uri="{BB962C8B-B14F-4D97-AF65-F5344CB8AC3E}">
        <p14:creationId xmlns:p14="http://schemas.microsoft.com/office/powerpoint/2010/main" val="1144259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77709" y="451798"/>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4"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722287"/>
            <a:ext cx="7982257" cy="3555315"/>
          </a:xfrm>
          <a:prstGeom prst="rect">
            <a:avLst/>
          </a:prstGeom>
        </p:spPr>
      </p:pic>
    </p:spTree>
    <p:extLst>
      <p:ext uri="{BB962C8B-B14F-4D97-AF65-F5344CB8AC3E}">
        <p14:creationId xmlns:p14="http://schemas.microsoft.com/office/powerpoint/2010/main" val="1467860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935891" y="368696"/>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4801314"/>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Reinforcement learning doesn't use labels as such, and instead </a:t>
            </a:r>
            <a:r>
              <a:rPr lang="en-GB" b="1" dirty="0">
                <a:latin typeface="Tahoma" panose="020B0604030504040204" pitchFamily="34" charset="0"/>
                <a:ea typeface="Tahoma" panose="020B0604030504040204" pitchFamily="34" charset="0"/>
                <a:cs typeface="Tahoma" panose="020B0604030504040204" pitchFamily="34" charset="0"/>
              </a:rPr>
              <a:t>uses rewards to learn</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you're familiar with psychology, you'll have heard of reinforcement learning. If not, you'll already know the concept from how we learn in everyday life.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this approach, </a:t>
            </a:r>
            <a:r>
              <a:rPr lang="en-GB" b="1" dirty="0">
                <a:latin typeface="Tahoma" panose="020B0604030504040204" pitchFamily="34" charset="0"/>
                <a:ea typeface="Tahoma" panose="020B0604030504040204" pitchFamily="34" charset="0"/>
                <a:cs typeface="Tahoma" panose="020B0604030504040204" pitchFamily="34" charset="0"/>
              </a:rPr>
              <a:t>occasional positive and negative feedback is used to reinforce behaviours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Think of it like training a </a:t>
            </a:r>
            <a:r>
              <a:rPr lang="en-GB" b="1" dirty="0">
                <a:latin typeface="Tahoma" panose="020B0604030504040204" pitchFamily="34" charset="0"/>
                <a:ea typeface="Tahoma" panose="020B0604030504040204" pitchFamily="34" charset="0"/>
                <a:cs typeface="Tahoma" panose="020B0604030504040204" pitchFamily="34" charset="0"/>
              </a:rPr>
              <a:t>dog</a:t>
            </a:r>
            <a:r>
              <a:rPr lang="en-GB" dirty="0">
                <a:latin typeface="Tahoma" panose="020B0604030504040204" pitchFamily="34" charset="0"/>
                <a:ea typeface="Tahoma" panose="020B0604030504040204" pitchFamily="34" charset="0"/>
                <a:cs typeface="Tahoma" panose="020B0604030504040204" pitchFamily="34" charset="0"/>
              </a:rPr>
              <a:t>, </a:t>
            </a:r>
            <a:r>
              <a:rPr lang="en-GB" b="1" dirty="0">
                <a:latin typeface="Tahoma" panose="020B0604030504040204" pitchFamily="34" charset="0"/>
                <a:ea typeface="Tahoma" panose="020B0604030504040204" pitchFamily="34" charset="0"/>
                <a:cs typeface="Tahoma" panose="020B0604030504040204" pitchFamily="34" charset="0"/>
              </a:rPr>
              <a:t>good behaviours are rewarded with a treat</a:t>
            </a:r>
            <a:r>
              <a:rPr lang="en-GB" dirty="0">
                <a:latin typeface="Tahoma" panose="020B0604030504040204" pitchFamily="34" charset="0"/>
                <a:ea typeface="Tahoma" panose="020B0604030504040204" pitchFamily="34" charset="0"/>
                <a:cs typeface="Tahoma" panose="020B0604030504040204" pitchFamily="34" charset="0"/>
              </a:rPr>
              <a:t> and become more common. </a:t>
            </a:r>
            <a:r>
              <a:rPr lang="en-GB" b="1" dirty="0">
                <a:latin typeface="Tahoma" panose="020B0604030504040204" pitchFamily="34" charset="0"/>
                <a:ea typeface="Tahoma" panose="020B0604030504040204" pitchFamily="34" charset="0"/>
                <a:cs typeface="Tahoma" panose="020B0604030504040204" pitchFamily="34" charset="0"/>
              </a:rPr>
              <a:t>Bad behaviours are punished and become less common</a:t>
            </a:r>
            <a:r>
              <a:rPr lang="en-GB" dirty="0">
                <a:latin typeface="Tahoma" panose="020B0604030504040204" pitchFamily="34" charset="0"/>
                <a:ea typeface="Tahoma" panose="020B0604030504040204" pitchFamily="34" charset="0"/>
                <a:cs typeface="Tahoma" panose="020B0604030504040204" pitchFamily="34" charset="0"/>
              </a:rPr>
              <a:t>. This reward-motivated behaviour is key in reinforcement 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This is very similar to how we as humans also learn. Throughout our lives, we receive positive and negative signals and constantly learn from them. The chemicals in our brain are one of many ways we get these signals. When something good happens, the neurons in our brains provide a hit of positive neurotransmitters such as dopamine which makes us feel good and we become more likely to repeat that specific action. </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20733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4345324" y="274377"/>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7"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451682"/>
            <a:ext cx="7982257" cy="3741683"/>
          </a:xfrm>
          <a:prstGeom prst="rect">
            <a:avLst/>
          </a:prstGeom>
        </p:spPr>
      </p:pic>
    </p:spTree>
    <p:extLst>
      <p:ext uri="{BB962C8B-B14F-4D97-AF65-F5344CB8AC3E}">
        <p14:creationId xmlns:p14="http://schemas.microsoft.com/office/powerpoint/2010/main" val="763174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26960" y="356264"/>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We don't need constant supervision to learn like in supervised learning. By only giving the occasional reinforcement signals, we still learn very effectively.</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One of the most exciting parts of Reinforcement Learning is that is a </a:t>
            </a:r>
            <a:r>
              <a:rPr lang="en-GB" b="1" dirty="0">
                <a:latin typeface="Tahoma" panose="020B0604030504040204" pitchFamily="34" charset="0"/>
                <a:ea typeface="Tahoma" panose="020B0604030504040204" pitchFamily="34" charset="0"/>
                <a:cs typeface="Tahoma" panose="020B0604030504040204" pitchFamily="34" charset="0"/>
              </a:rPr>
              <a:t>first step away from training on static datasets</a:t>
            </a:r>
            <a:r>
              <a:rPr lang="en-GB" dirty="0">
                <a:latin typeface="Tahoma" panose="020B0604030504040204" pitchFamily="34" charset="0"/>
                <a:ea typeface="Tahoma" panose="020B0604030504040204" pitchFamily="34" charset="0"/>
                <a:cs typeface="Tahoma" panose="020B0604030504040204" pitchFamily="34" charset="0"/>
              </a:rPr>
              <a:t>, and instead of being able to use dynamic, noisy data-rich environments. This brings Machine Learning closer to a learning style used by humans. The world is simply our noisy, complex data-rich environment.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Games are very popular in Reinforcement Learning research. They provide ideal data-rich environments. A Reinforcement Learning algorithm just aims to maximise its rewards by playing the game over and over again.</a:t>
            </a: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If you can frame a problem with a frequent 'score' as a reward, it is likely to be suited to Reinforcement Learning.</a:t>
            </a: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4319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85529" y="355601"/>
            <a:ext cx="5684185" cy="584775"/>
          </a:xfrm>
          <a:prstGeom prst="rect">
            <a:avLst/>
          </a:prstGeom>
          <a:noFill/>
        </p:spPr>
        <p:txBody>
          <a:bodyPr wrap="none" rtlCol="0">
            <a:spAutoFit/>
          </a:bodyPr>
          <a:lstStyle/>
          <a:p>
            <a:r>
              <a:rPr lang="en-GB" sz="3200" b="1" smtClean="0">
                <a:latin typeface="+mj-lt"/>
                <a:ea typeface="+mj-ea"/>
                <a:cs typeface="+mj-cs"/>
              </a:rPr>
              <a:t>Che cosa è il Machine Learning </a:t>
            </a:r>
            <a:r>
              <a:rPr lang="en-GB" sz="3200" b="1" dirty="0">
                <a:latin typeface="+mj-lt"/>
                <a:ea typeface="+mj-ea"/>
                <a:cs typeface="+mj-cs"/>
              </a:rPr>
              <a:t>?</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5078313"/>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a:t>
            </a:r>
            <a:r>
              <a:rPr lang="en-GB" smtClean="0">
                <a:latin typeface="Tahoma" panose="020B0604030504040204" pitchFamily="34" charset="0"/>
                <a:ea typeface="Tahoma" panose="020B0604030504040204" pitchFamily="34" charset="0"/>
                <a:cs typeface="Tahoma" panose="020B0604030504040204" pitchFamily="34" charset="0"/>
              </a:rPr>
              <a:t>è un ramo dell’Informatica che riguarda la costruzione di algoritmi, che si fondano su una collezione di dati riguardanti un determinate fenomeno.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Il termine Machine </a:t>
            </a:r>
            <a:r>
              <a:rPr lang="en-GB">
                <a:latin typeface="Tahoma" panose="020B0604030504040204" pitchFamily="34" charset="0"/>
                <a:ea typeface="Tahoma" panose="020B0604030504040204" pitchFamily="34" charset="0"/>
                <a:cs typeface="Tahoma" panose="020B0604030504040204" pitchFamily="34" charset="0"/>
              </a:rPr>
              <a:t>Learning </a:t>
            </a:r>
            <a:r>
              <a:rPr lang="en-GB" smtClean="0">
                <a:latin typeface="Tahoma" panose="020B0604030504040204" pitchFamily="34" charset="0"/>
                <a:ea typeface="Tahoma" panose="020B0604030504040204" pitchFamily="34" charset="0"/>
                <a:cs typeface="Tahoma" panose="020B0604030504040204" pitchFamily="34" charset="0"/>
              </a:rPr>
              <a:t>fu coniato da Arthur </a:t>
            </a:r>
            <a:r>
              <a:rPr lang="en-GB" dirty="0">
                <a:latin typeface="Tahoma" panose="020B0604030504040204" pitchFamily="34" charset="0"/>
                <a:ea typeface="Tahoma" panose="020B0604030504040204" pitchFamily="34" charset="0"/>
                <a:cs typeface="Tahoma" panose="020B0604030504040204" pitchFamily="34" charset="0"/>
              </a:rPr>
              <a:t>Samuel in 1959</a:t>
            </a:r>
            <a:r>
              <a:rPr lang="en-GB">
                <a:latin typeface="Tahoma" panose="020B0604030504040204" pitchFamily="34" charset="0"/>
                <a:ea typeface="Tahoma" panose="020B0604030504040204" pitchFamily="34" charset="0"/>
                <a:cs typeface="Tahoma" panose="020B0604030504040204" pitchFamily="34" charset="0"/>
              </a:rPr>
              <a:t>, </a:t>
            </a:r>
            <a:r>
              <a:rPr lang="en-GB" smtClean="0">
                <a:latin typeface="Tahoma" panose="020B0604030504040204" pitchFamily="34" charset="0"/>
                <a:ea typeface="Tahoma" panose="020B0604030504040204" pitchFamily="34" charset="0"/>
                <a:cs typeface="Tahoma" panose="020B0604030504040204" pitchFamily="34" charset="0"/>
              </a:rPr>
              <a:t>un Americano pioniere nel campo dei videogiochi e dell’Intelligenza Artificiale che affermava: “</a:t>
            </a:r>
            <a:r>
              <a:rPr lang="en-GB" b="1" smtClean="0">
                <a:latin typeface="Tahoma" panose="020B0604030504040204" pitchFamily="34" charset="0"/>
                <a:ea typeface="Tahoma" panose="020B0604030504040204" pitchFamily="34" charset="0"/>
                <a:cs typeface="Tahoma" panose="020B0604030504040204" pitchFamily="34" charset="0"/>
              </a:rPr>
              <a:t>Il Machine Learning fornisce ai computer la capacità di apprendere senza essere programmatic esplicitamente</a:t>
            </a:r>
            <a:r>
              <a:rPr lang="en-GB" smtClean="0">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a:t>
            </a:r>
            <a:r>
              <a:rPr lang="en-GB" smtClean="0">
                <a:latin typeface="Tahoma" panose="020B0604030504040204" pitchFamily="34" charset="0"/>
                <a:ea typeface="Tahoma" panose="020B0604030504040204" pitchFamily="34" charset="0"/>
                <a:cs typeface="Tahoma" panose="020B0604030504040204" pitchFamily="34" charset="0"/>
              </a:rPr>
              <a:t>è uno strumento per la trasformazione dell’</a:t>
            </a:r>
            <a:r>
              <a:rPr lang="en-GB" b="1" smtClean="0">
                <a:latin typeface="Tahoma" panose="020B0604030504040204" pitchFamily="34" charset="0"/>
                <a:ea typeface="Tahoma" panose="020B0604030504040204" pitchFamily="34" charset="0"/>
                <a:cs typeface="Tahoma" panose="020B0604030504040204" pitchFamily="34" charset="0"/>
              </a:rPr>
              <a:t>Informazione in Conoscenza</a:t>
            </a:r>
            <a:r>
              <a:rPr lang="en-GB" smtClean="0">
                <a:latin typeface="Tahoma" panose="020B0604030504040204" pitchFamily="34" charset="0"/>
                <a:ea typeface="Tahoma" panose="020B0604030504040204" pitchFamily="34" charset="0"/>
                <a:cs typeface="Tahoma" panose="020B0604030504040204" pitchFamily="34" charset="0"/>
              </a:rPr>
              <a:t>. Gli schemi nascosti (pattern) e la conoscenza concernente un determinate problema possono essere utilizzati per predire eventi future ed eseguire tutti i tipi di decision making complessi. </a:t>
            </a:r>
            <a:endParaRPr lang="en-GB" dirty="0">
              <a:latin typeface="Tahoma" panose="020B0604030504040204" pitchFamily="34" charset="0"/>
              <a:ea typeface="Tahoma" panose="020B0604030504040204" pitchFamily="34" charset="0"/>
              <a:cs typeface="Tahoma" panose="020B0604030504040204" pitchFamily="34" charset="0"/>
            </a:endParaRP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Il Machine </a:t>
            </a:r>
            <a:r>
              <a:rPr lang="en-GB">
                <a:latin typeface="Tahoma" panose="020B0604030504040204" pitchFamily="34" charset="0"/>
                <a:ea typeface="Tahoma" panose="020B0604030504040204" pitchFamily="34" charset="0"/>
                <a:cs typeface="Tahoma" panose="020B0604030504040204" pitchFamily="34" charset="0"/>
              </a:rPr>
              <a:t>learning </a:t>
            </a:r>
            <a:r>
              <a:rPr lang="en-GB" smtClean="0">
                <a:latin typeface="Tahoma" panose="020B0604030504040204" pitchFamily="34" charset="0"/>
                <a:ea typeface="Tahoma" panose="020B0604030504040204" pitchFamily="34" charset="0"/>
                <a:cs typeface="Tahoma" panose="020B0604030504040204" pitchFamily="34" charset="0"/>
              </a:rPr>
              <a:t>può anche essere definite come il processo per risolvere un problema pratico attraverso: </a:t>
            </a:r>
          </a:p>
          <a:p>
            <a:pPr marL="742950" lvl="1" indent="-285750">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L’acquisizione di un </a:t>
            </a:r>
            <a:r>
              <a:rPr lang="en-GB" smtClean="0">
                <a:latin typeface="Tahoma" panose="020B0604030504040204" pitchFamily="34" charset="0"/>
                <a:ea typeface="Tahoma" panose="020B0604030504040204" pitchFamily="34" charset="0"/>
                <a:cs typeface="Tahoma" panose="020B0604030504040204" pitchFamily="34" charset="0"/>
              </a:rPr>
              <a:t>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Costruendo algoritmicamente un modello statistic basato su quel 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smtClean="0">
                <a:latin typeface="Tahoma" panose="020B0604030504040204" pitchFamily="34" charset="0"/>
                <a:ea typeface="Tahoma" panose="020B0604030504040204" pitchFamily="34" charset="0"/>
                <a:cs typeface="Tahoma" panose="020B0604030504040204" pitchFamily="34" charset="0"/>
              </a:rPr>
              <a:t>Quel modello statistico lo si assume essere in qualche modo capace di risolvere il problema pratico.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642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0746" y="342616"/>
            <a:ext cx="4444999" cy="584775"/>
          </a:xfrm>
          <a:prstGeom prst="rect">
            <a:avLst/>
          </a:prstGeom>
          <a:noFill/>
        </p:spPr>
        <p:txBody>
          <a:bodyPr wrap="none" rtlCol="0">
            <a:spAutoFit/>
          </a:bodyPr>
          <a:lstStyle/>
          <a:p>
            <a:r>
              <a:rPr lang="en-GB" sz="3200" b="1" dirty="0">
                <a:latin typeface="+mj-lt"/>
                <a:ea typeface="+mj-ea"/>
                <a:cs typeface="+mj-cs"/>
              </a:rPr>
              <a:t>Shallow vs Deep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4247317"/>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shallow learning algorithm learns the parameters of the model </a:t>
            </a:r>
            <a:r>
              <a:rPr lang="en-GB" b="1" dirty="0">
                <a:latin typeface="Tahoma" panose="020B0604030504040204" pitchFamily="34" charset="0"/>
                <a:ea typeface="Tahoma" panose="020B0604030504040204" pitchFamily="34" charset="0"/>
                <a:cs typeface="Tahoma" panose="020B0604030504040204" pitchFamily="34" charset="0"/>
              </a:rPr>
              <a:t>directly from the features of the training examples</a:t>
            </a:r>
            <a:r>
              <a:rPr lang="en-GB" dirty="0">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Most supervised learning algorithms are shallow.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notorious exceptions are </a:t>
            </a:r>
            <a:r>
              <a:rPr lang="en-GB" b="1" dirty="0">
                <a:latin typeface="Tahoma" panose="020B0604030504040204" pitchFamily="34" charset="0"/>
                <a:ea typeface="Tahoma" panose="020B0604030504040204" pitchFamily="34" charset="0"/>
                <a:cs typeface="Tahoma" panose="020B0604030504040204" pitchFamily="34" charset="0"/>
              </a:rPr>
              <a:t>neural network learning algorithms</a:t>
            </a:r>
            <a:r>
              <a:rPr lang="en-GB" dirty="0">
                <a:latin typeface="Tahoma" panose="020B0604030504040204" pitchFamily="34" charset="0"/>
                <a:ea typeface="Tahoma" panose="020B0604030504040204" pitchFamily="34" charset="0"/>
                <a:cs typeface="Tahoma" panose="020B0604030504040204" pitchFamily="34" charset="0"/>
              </a:rPr>
              <a:t>, specifically those that build neural networks with </a:t>
            </a:r>
            <a:r>
              <a:rPr lang="en-GB" b="1" dirty="0">
                <a:latin typeface="Tahoma" panose="020B0604030504040204" pitchFamily="34" charset="0"/>
                <a:ea typeface="Tahoma" panose="020B0604030504040204" pitchFamily="34" charset="0"/>
                <a:cs typeface="Tahoma" panose="020B0604030504040204" pitchFamily="34" charset="0"/>
              </a:rPr>
              <a:t>more than one layer </a:t>
            </a:r>
            <a:r>
              <a:rPr lang="en-GB" dirty="0">
                <a:latin typeface="Tahoma" panose="020B0604030504040204" pitchFamily="34" charset="0"/>
                <a:ea typeface="Tahoma" panose="020B0604030504040204" pitchFamily="34" charset="0"/>
                <a:cs typeface="Tahoma" panose="020B0604030504040204" pitchFamily="34" charset="0"/>
              </a:rPr>
              <a:t>between input and output.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Such neural networks are called deep neural networks.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deep neural network learning (or, simply, deep learning), contrary to shallow learning, most model parameters are learned not directly from the features of the training examples, but from the </a:t>
            </a:r>
            <a:r>
              <a:rPr lang="en-GB" b="1" dirty="0">
                <a:latin typeface="Tahoma" panose="020B0604030504040204" pitchFamily="34" charset="0"/>
                <a:ea typeface="Tahoma" panose="020B0604030504040204" pitchFamily="34" charset="0"/>
                <a:cs typeface="Tahoma" panose="020B0604030504040204" pitchFamily="34" charset="0"/>
              </a:rPr>
              <a:t>outputs of the preceding layers</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More details about this when we talk about deep learning…</a:t>
            </a:r>
          </a:p>
        </p:txBody>
      </p:sp>
    </p:spTree>
    <p:extLst>
      <p:ext uri="{BB962C8B-B14F-4D97-AF65-F5344CB8AC3E}">
        <p14:creationId xmlns:p14="http://schemas.microsoft.com/office/powerpoint/2010/main" val="68242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Shape 53"/>
          <p:cNvSpPr txBox="1">
            <a:spLocks/>
          </p:cNvSpPr>
          <p:nvPr/>
        </p:nvSpPr>
        <p:spPr>
          <a:xfrm>
            <a:off x="1892241" y="672421"/>
            <a:ext cx="8534152" cy="584775"/>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it-IT" sz="3200" dirty="0" err="1">
                <a:solidFill>
                  <a:schemeClr val="tx1"/>
                </a:solidFill>
                <a:latin typeface="+mj-lt"/>
                <a:ea typeface="+mj-ea"/>
                <a:cs typeface="+mj-cs"/>
              </a:rPr>
              <a:t>Deep</a:t>
            </a:r>
            <a:r>
              <a:rPr lang="it-IT" sz="3200" dirty="0">
                <a:solidFill>
                  <a:schemeClr val="tx1"/>
                </a:solidFill>
                <a:latin typeface="+mj-lt"/>
                <a:ea typeface="+mj-ea"/>
                <a:cs typeface="+mj-cs"/>
              </a:rPr>
              <a:t> Learning </a:t>
            </a:r>
            <a:r>
              <a:rPr lang="it-IT" sz="3200" dirty="0" err="1">
                <a:solidFill>
                  <a:schemeClr val="tx1"/>
                </a:solidFill>
                <a:latin typeface="+mj-lt"/>
                <a:ea typeface="+mj-ea"/>
                <a:cs typeface="+mj-cs"/>
              </a:rPr>
              <a:t>is</a:t>
            </a:r>
            <a:r>
              <a:rPr lang="it-IT" sz="3200" dirty="0">
                <a:solidFill>
                  <a:schemeClr val="tx1"/>
                </a:solidFill>
                <a:latin typeface="+mj-lt"/>
                <a:ea typeface="+mj-ea"/>
                <a:cs typeface="+mj-cs"/>
              </a:rPr>
              <a:t> Machine Learning</a:t>
            </a:r>
          </a:p>
        </p:txBody>
      </p:sp>
      <p:sp>
        <p:nvSpPr>
          <p:cNvPr id="15" name="Shape 170"/>
          <p:cNvSpPr/>
          <p:nvPr/>
        </p:nvSpPr>
        <p:spPr>
          <a:xfrm>
            <a:off x="2036257" y="1383641"/>
            <a:ext cx="8390136" cy="2289959"/>
          </a:xfrm>
          <a:prstGeom prst="rect">
            <a:avLst/>
          </a:prstGeom>
          <a:solidFill>
            <a:schemeClr val="bg1">
              <a:alpha val="50000"/>
            </a:schemeClr>
          </a:solidFill>
          <a:ln w="12700">
            <a:miter lim="400000"/>
          </a:ln>
          <a:extLst>
            <a:ext uri="{C572A759-6A51-4108-AA02-DFA0A04FC94B}">
              <ma14:wrappingTextBoxFlag xmlns="" xmlns:ma14="http://schemas.microsoft.com/office/mac/drawingml/2011/main" val="1"/>
            </a:ext>
          </a:extLst>
        </p:spPr>
        <p:txBody>
          <a:bodyPr lIns="0" tIns="0" rIns="0" bIns="0" anchor="ctr">
            <a:noAutofit/>
          </a:bodyPr>
          <a:lstStyle/>
          <a:p>
            <a:pPr lvl="0" algn="ctr">
              <a:lnSpc>
                <a:spcPct val="80000"/>
              </a:lnSpc>
            </a:pPr>
            <a:endParaRPr lang="it-IT"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Deep Learning refers to algorithms that automatically ‘model’ high-level abstractions in data</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‘model’ means: define, find, recognize and exploit</a:t>
            </a:r>
          </a:p>
          <a:p>
            <a:pPr marL="514350" lvl="1" indent="-514350">
              <a:buFont typeface="+mj-lt"/>
              <a:buAutoNum type="romanLcPeriod"/>
            </a:pPr>
            <a:r>
              <a:rPr lang="en-US" sz="2200" dirty="0">
                <a:latin typeface="Arial" panose="020B0604020202020204" pitchFamily="34" charset="0"/>
                <a:cs typeface="Arial" panose="020B0604020202020204" pitchFamily="34" charset="0"/>
              </a:rPr>
              <a:t>here ‘automatically’ means: directly from data, without hinging upon handcrafted, task-specific features.</a:t>
            </a:r>
          </a:p>
          <a:p>
            <a:pPr lvl="0" algn="ctr">
              <a:lnSpc>
                <a:spcPct val="80000"/>
              </a:lnSpc>
            </a:pPr>
            <a:endParaRPr sz="2200" dirty="0">
              <a:latin typeface="Arial" panose="020B0604020202020204" pitchFamily="34" charset="0"/>
              <a:cs typeface="Arial" panose="020B0604020202020204" pitchFamily="34" charset="0"/>
            </a:endParaRPr>
          </a:p>
        </p:txBody>
      </p:sp>
      <p:pic>
        <p:nvPicPr>
          <p:cNvPr id="16" name="Immagin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362" y="3673600"/>
            <a:ext cx="6336704" cy="2456295"/>
          </a:xfrm>
          <a:prstGeom prst="rect">
            <a:avLst/>
          </a:prstGeom>
        </p:spPr>
      </p:pic>
    </p:spTree>
    <p:extLst>
      <p:ext uri="{BB962C8B-B14F-4D97-AF65-F5344CB8AC3E}">
        <p14:creationId xmlns:p14="http://schemas.microsoft.com/office/powerpoint/2010/main" val="1455580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99162" y="233433"/>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pic>
        <p:nvPicPr>
          <p:cNvPr id="7" name="Picture 4">
            <a:extLst>
              <a:ext uri="{FF2B5EF4-FFF2-40B4-BE49-F238E27FC236}">
                <a16:creationId xmlns:a16="http://schemas.microsoft.com/office/drawing/2014/main" id="{5337978E-FC64-9443-8B51-A07F63CF4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04" y="1144648"/>
            <a:ext cx="9617528" cy="3921662"/>
          </a:xfrm>
          <a:prstGeom prst="rect">
            <a:avLst/>
          </a:prstGeom>
        </p:spPr>
      </p:pic>
    </p:spTree>
    <p:extLst>
      <p:ext uri="{BB962C8B-B14F-4D97-AF65-F5344CB8AC3E}">
        <p14:creationId xmlns:p14="http://schemas.microsoft.com/office/powerpoint/2010/main" val="22415432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021491" y="397207"/>
            <a:ext cx="5665141" cy="584775"/>
          </a:xfrm>
          <a:prstGeom prst="rect">
            <a:avLst/>
          </a:prstGeom>
          <a:noFill/>
        </p:spPr>
        <p:txBody>
          <a:bodyPr wrap="none" rtlCol="0">
            <a:spAutoFit/>
          </a:bodyPr>
          <a:lstStyle/>
          <a:p>
            <a:r>
              <a:rPr lang="en-GB" sz="3200" b="1" dirty="0">
                <a:latin typeface="+mj-lt"/>
                <a:ea typeface="+mj-ea"/>
                <a:cs typeface="+mj-cs"/>
              </a:rPr>
              <a:t>Machine Learning terminologies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416320"/>
          </a:xfrm>
          <a:prstGeom prst="rect">
            <a:avLst/>
          </a:prstGeom>
          <a:noFill/>
        </p:spPr>
        <p:txBody>
          <a:bodyPr wrap="square" rtlCol="0">
            <a:spAutoFit/>
          </a:bodyPr>
          <a:lstStyle/>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Dataset</a:t>
            </a:r>
            <a:r>
              <a:rPr lang="en-GB" dirty="0">
                <a:latin typeface="Tahoma" panose="020B0604030504040204" pitchFamily="34" charset="0"/>
                <a:ea typeface="Tahoma" panose="020B0604030504040204" pitchFamily="34" charset="0"/>
                <a:cs typeface="Tahoma" panose="020B0604030504040204" pitchFamily="34" charset="0"/>
              </a:rPr>
              <a:t>: A set of data examples, that contain features important to solving the problem.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Features</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Important pieces of data that help us understand a problem.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These are fed in to a Machine Learning algorithm to help it learn.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Model</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representation (internal model) of a phenomenon that a Machine Learning algorithm has learnt. It learns this from the data it is shown during training.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model is the output you get after training an algorithm. </a:t>
            </a:r>
          </a:p>
          <a:p>
            <a:pPr marL="742950" lvl="1"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For example, a decision tree algorithm would be trained and produce a decision tree model.</a:t>
            </a:r>
          </a:p>
        </p:txBody>
      </p:sp>
    </p:spTree>
    <p:extLst>
      <p:ext uri="{BB962C8B-B14F-4D97-AF65-F5344CB8AC3E}">
        <p14:creationId xmlns:p14="http://schemas.microsoft.com/office/powerpoint/2010/main" val="87153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02858" y="315320"/>
            <a:ext cx="5477910" cy="584775"/>
          </a:xfrm>
          <a:prstGeom prst="rect">
            <a:avLst/>
          </a:prstGeom>
          <a:noFill/>
        </p:spPr>
        <p:txBody>
          <a:bodyPr wrap="none" rtlCol="0">
            <a:spAutoFit/>
          </a:bodyPr>
          <a:lstStyle/>
          <a:p>
            <a:r>
              <a:rPr lang="en-GB" sz="3200" b="1" dirty="0">
                <a:latin typeface="+mj-lt"/>
                <a:ea typeface="+mj-ea"/>
                <a:cs typeface="+mj-cs"/>
              </a:rPr>
              <a:t>Parameter vs Hyperparameters</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693319"/>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 A hyperparameter is a </a:t>
            </a:r>
            <a:r>
              <a:rPr lang="en-GB" b="1" dirty="0">
                <a:latin typeface="Tahoma" panose="020B0604030504040204" pitchFamily="34" charset="0"/>
                <a:ea typeface="Tahoma" panose="020B0604030504040204" pitchFamily="34" charset="0"/>
                <a:cs typeface="Tahoma" panose="020B0604030504040204" pitchFamily="34" charset="0"/>
              </a:rPr>
              <a:t>property</a:t>
            </a:r>
            <a:r>
              <a:rPr lang="en-GB" dirty="0">
                <a:latin typeface="Tahoma" panose="020B0604030504040204" pitchFamily="34" charset="0"/>
                <a:ea typeface="Tahoma" panose="020B0604030504040204" pitchFamily="34" charset="0"/>
                <a:cs typeface="Tahoma" panose="020B0604030504040204" pitchFamily="34" charset="0"/>
              </a:rPr>
              <a:t> of a learning algorithm, usually (but not always) having a numerical value. That value </a:t>
            </a:r>
            <a:r>
              <a:rPr lang="en-GB" b="1" dirty="0">
                <a:latin typeface="Tahoma" panose="020B0604030504040204" pitchFamily="34" charset="0"/>
                <a:ea typeface="Tahoma" panose="020B0604030504040204" pitchFamily="34" charset="0"/>
                <a:cs typeface="Tahoma" panose="020B0604030504040204" pitchFamily="34" charset="0"/>
              </a:rPr>
              <a:t>influences</a:t>
            </a:r>
            <a:r>
              <a:rPr lang="en-GB" dirty="0">
                <a:latin typeface="Tahoma" panose="020B0604030504040204" pitchFamily="34" charset="0"/>
                <a:ea typeface="Tahoma" panose="020B0604030504040204" pitchFamily="34" charset="0"/>
                <a:cs typeface="Tahoma" panose="020B0604030504040204" pitchFamily="34" charset="0"/>
              </a:rPr>
              <a:t> the way the algorithm 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Hyperparameters aren't learned by the algorithm itself from data. They have to be </a:t>
            </a:r>
            <a:r>
              <a:rPr lang="en-GB" b="1" dirty="0">
                <a:latin typeface="Tahoma" panose="020B0604030504040204" pitchFamily="34" charset="0"/>
                <a:ea typeface="Tahoma" panose="020B0604030504040204" pitchFamily="34" charset="0"/>
                <a:cs typeface="Tahoma" panose="020B0604030504040204" pitchFamily="34" charset="0"/>
              </a:rPr>
              <a:t>set by the data analyst before running the algorithm</a:t>
            </a:r>
            <a:r>
              <a:rPr lang="en-GB" dirty="0">
                <a:latin typeface="Tahoma" panose="020B0604030504040204" pitchFamily="34" charset="0"/>
                <a:ea typeface="Tahoma" panose="020B0604030504040204" pitchFamily="34" charset="0"/>
                <a:cs typeface="Tahoma" panose="020B0604030504040204" pitchFamily="34" charset="0"/>
              </a:rPr>
              <a:t>. More details when we discuss how we tune Machine learning models in the next sections.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variables that define the model</a:t>
            </a:r>
            <a:r>
              <a:rPr lang="en-GB" dirty="0">
                <a:latin typeface="Tahoma" panose="020B0604030504040204" pitchFamily="34" charset="0"/>
                <a:ea typeface="Tahoma" panose="020B0604030504040204" pitchFamily="34" charset="0"/>
                <a:cs typeface="Tahoma" panose="020B0604030504040204" pitchFamily="34" charset="0"/>
              </a:rPr>
              <a:t> learned by the learning algorithm.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Parameters are </a:t>
            </a:r>
            <a:r>
              <a:rPr lang="en-GB" b="1" dirty="0">
                <a:latin typeface="Tahoma" panose="020B0604030504040204" pitchFamily="34" charset="0"/>
                <a:ea typeface="Tahoma" panose="020B0604030504040204" pitchFamily="34" charset="0"/>
                <a:cs typeface="Tahoma" panose="020B0604030504040204" pitchFamily="34" charset="0"/>
              </a:rPr>
              <a:t>directly modified</a:t>
            </a:r>
            <a:r>
              <a:rPr lang="en-GB" dirty="0">
                <a:latin typeface="Tahoma" panose="020B0604030504040204" pitchFamily="34" charset="0"/>
                <a:ea typeface="Tahoma" panose="020B0604030504040204" pitchFamily="34" charset="0"/>
                <a:cs typeface="Tahoma" panose="020B0604030504040204" pitchFamily="34" charset="0"/>
              </a:rPr>
              <a:t> by the learning algorithm based on the training data.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goal of learning is to find such values of parameters that make the model </a:t>
            </a:r>
            <a:r>
              <a:rPr lang="en-GB" b="1" dirty="0">
                <a:latin typeface="Tahoma" panose="020B0604030504040204" pitchFamily="34" charset="0"/>
                <a:ea typeface="Tahoma" panose="020B0604030504040204" pitchFamily="34" charset="0"/>
                <a:cs typeface="Tahoma" panose="020B0604030504040204" pitchFamily="34" charset="0"/>
              </a:rPr>
              <a:t>optimal</a:t>
            </a:r>
            <a:r>
              <a:rPr lang="en-GB" dirty="0">
                <a:latin typeface="Tahoma" panose="020B0604030504040204" pitchFamily="34" charset="0"/>
                <a:ea typeface="Tahoma" panose="020B0604030504040204" pitchFamily="34" charset="0"/>
                <a:cs typeface="Tahoma" panose="020B0604030504040204" pitchFamily="34" charset="0"/>
              </a:rPr>
              <a:t> in a certain sense. </a:t>
            </a:r>
          </a:p>
        </p:txBody>
      </p:sp>
    </p:spTree>
    <p:extLst>
      <p:ext uri="{BB962C8B-B14F-4D97-AF65-F5344CB8AC3E}">
        <p14:creationId xmlns:p14="http://schemas.microsoft.com/office/powerpoint/2010/main" val="300198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363"/>
            <a:ext cx="10515600" cy="1325563"/>
          </a:xfrm>
        </p:spPr>
        <p:txBody>
          <a:bodyPr>
            <a:normAutofit/>
          </a:bodyPr>
          <a:lstStyle/>
          <a:p>
            <a:pPr algn="ctr"/>
            <a:r>
              <a:rPr lang="it-IT" sz="3600" b="1" dirty="0" err="1"/>
              <a:t>References</a:t>
            </a:r>
            <a:endParaRPr lang="it-IT" b="1" dirty="0"/>
          </a:p>
        </p:txBody>
      </p:sp>
      <p:sp>
        <p:nvSpPr>
          <p:cNvPr id="10" name="Rectangle 2"/>
          <p:cNvSpPr>
            <a:spLocks noChangeArrowheads="1"/>
          </p:cNvSpPr>
          <p:nvPr/>
        </p:nvSpPr>
        <p:spPr bwMode="auto">
          <a:xfrm>
            <a:off x="1491152" y="549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p:cNvSpPr/>
          <p:nvPr/>
        </p:nvSpPr>
        <p:spPr>
          <a:xfrm>
            <a:off x="838200" y="1306200"/>
            <a:ext cx="10885227" cy="3139321"/>
          </a:xfrm>
          <a:prstGeom prst="rect">
            <a:avLst/>
          </a:prstGeom>
        </p:spPr>
        <p:txBody>
          <a:bodyPr wrap="square">
            <a:spAutoFit/>
          </a:bodyPr>
          <a:lstStyle/>
          <a:p>
            <a:r>
              <a:rPr lang="en-US" dirty="0" err="1"/>
              <a:t>Nolfi</a:t>
            </a:r>
            <a:r>
              <a:rPr lang="en-US" dirty="0"/>
              <a:t>, S., </a:t>
            </a:r>
            <a:r>
              <a:rPr lang="en-US" dirty="0" err="1"/>
              <a:t>Floreano</a:t>
            </a:r>
            <a:r>
              <a:rPr lang="en-US" dirty="0"/>
              <a:t>, D., &amp; </a:t>
            </a:r>
            <a:r>
              <a:rPr lang="en-US" dirty="0" err="1"/>
              <a:t>Floreano</a:t>
            </a:r>
            <a:r>
              <a:rPr lang="en-US" dirty="0"/>
              <a:t>, D. D. (2000). </a:t>
            </a:r>
            <a:r>
              <a:rPr lang="en-US" i="1" dirty="0"/>
              <a:t>Evolutionary robotics: The biology, intelligence, and technology of self-organizing machines</a:t>
            </a:r>
            <a:r>
              <a:rPr lang="en-US" dirty="0"/>
              <a:t>. MIT press. </a:t>
            </a:r>
          </a:p>
          <a:p>
            <a:endParaRPr lang="en-US" dirty="0"/>
          </a:p>
          <a:p>
            <a:r>
              <a:rPr lang="en-US" dirty="0"/>
              <a:t>Pugliese, F., </a:t>
            </a:r>
            <a:r>
              <a:rPr lang="en-US" dirty="0" err="1"/>
              <a:t>Acerbi</a:t>
            </a:r>
            <a:r>
              <a:rPr lang="en-US" dirty="0"/>
              <a:t>, A., &amp; </a:t>
            </a:r>
            <a:r>
              <a:rPr lang="en-US" dirty="0" err="1"/>
              <a:t>Marocco</a:t>
            </a:r>
            <a:r>
              <a:rPr lang="en-US" dirty="0"/>
              <a:t>, D. (2015). Emergence of leadership in a group of autonomous robots. </a:t>
            </a:r>
            <a:r>
              <a:rPr lang="en-US" i="1" dirty="0" err="1"/>
              <a:t>PloS</a:t>
            </a:r>
            <a:r>
              <a:rPr lang="en-US" i="1" dirty="0"/>
              <a:t> one</a:t>
            </a:r>
            <a:r>
              <a:rPr lang="en-US" dirty="0"/>
              <a:t>, </a:t>
            </a:r>
            <a:r>
              <a:rPr lang="en-US" i="1" dirty="0"/>
              <a:t>10</a:t>
            </a:r>
            <a:r>
              <a:rPr lang="en-US" dirty="0"/>
              <a:t>(9), e0137234.</a:t>
            </a:r>
          </a:p>
          <a:p>
            <a:endParaRPr lang="en-US" dirty="0"/>
          </a:p>
          <a:p>
            <a:r>
              <a:rPr lang="en-US" dirty="0" err="1"/>
              <a:t>Bengio</a:t>
            </a:r>
            <a:r>
              <a:rPr lang="en-US" dirty="0"/>
              <a:t>, Y. (2009). Learning deep architectures for AI. </a:t>
            </a:r>
            <a:r>
              <a:rPr lang="en-US" i="1" dirty="0"/>
              <a:t>Foundations and trends® in Machine Learning</a:t>
            </a:r>
            <a:r>
              <a:rPr lang="en-US" dirty="0"/>
              <a:t>, </a:t>
            </a:r>
            <a:r>
              <a:rPr lang="en-US" i="1" dirty="0"/>
              <a:t>2</a:t>
            </a:r>
            <a:r>
              <a:rPr lang="en-US" dirty="0"/>
              <a:t>(1), 1-127.</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3570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olo 1">
            <a:extLst>
              <a:ext uri="{FF2B5EF4-FFF2-40B4-BE49-F238E27FC236}">
                <a16:creationId xmlns:a16="http://schemas.microsoft.com/office/drawing/2014/main" id="{08B8BC86-E7B4-4F4F-B52E-2642B6C18DD0}"/>
              </a:ext>
            </a:extLst>
          </p:cNvPr>
          <p:cNvSpPr txBox="1">
            <a:spLocks/>
          </p:cNvSpPr>
          <p:nvPr/>
        </p:nvSpPr>
        <p:spPr>
          <a:xfrm>
            <a:off x="304221" y="866204"/>
            <a:ext cx="4360057" cy="51380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t>Francesco </a:t>
            </a:r>
            <a:r>
              <a:rPr lang="it-IT" b="1" dirty="0"/>
              <a:t>Pugliese</a:t>
            </a:r>
          </a:p>
        </p:txBody>
      </p:sp>
      <p:cxnSp>
        <p:nvCxnSpPr>
          <p:cNvPr id="31" name="Connettore diritto 30">
            <a:extLst>
              <a:ext uri="{FF2B5EF4-FFF2-40B4-BE49-F238E27FC236}">
                <a16:creationId xmlns:a16="http://schemas.microsoft.com/office/drawing/2014/main" id="{A13E1488-69E9-4935-961A-90E9EA9453E7}"/>
              </a:ext>
            </a:extLst>
          </p:cNvPr>
          <p:cNvCxnSpPr>
            <a:cxnSpLocks/>
          </p:cNvCxnSpPr>
          <p:nvPr/>
        </p:nvCxnSpPr>
        <p:spPr>
          <a:xfrm>
            <a:off x="0" y="6065240"/>
            <a:ext cx="12192000" cy="0"/>
          </a:xfrm>
          <a:prstGeom prst="line">
            <a:avLst/>
          </a:prstGeom>
          <a:ln w="38100">
            <a:solidFill>
              <a:srgbClr val="BE2B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6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1621613" y="312591"/>
            <a:ext cx="8805167" cy="584775"/>
          </a:xfrm>
          <a:prstGeom prst="rect">
            <a:avLst/>
          </a:prstGeom>
          <a:noFill/>
        </p:spPr>
        <p:txBody>
          <a:bodyPr wrap="none" rtlCol="0">
            <a:spAutoFit/>
          </a:bodyPr>
          <a:lstStyle/>
          <a:p>
            <a:r>
              <a:rPr lang="en-GB" sz="3200" b="1" smtClean="0">
                <a:latin typeface="+mj-lt"/>
                <a:ea typeface="+mj-ea"/>
                <a:cs typeface="+mj-cs"/>
              </a:rPr>
              <a:t>Programmazione Tradizionale vs </a:t>
            </a:r>
            <a:r>
              <a:rPr lang="en-GB" sz="3200" b="1" dirty="0">
                <a:latin typeface="+mj-lt"/>
                <a:ea typeface="+mj-ea"/>
                <a:cs typeface="+mj-cs"/>
              </a:rPr>
              <a:t>Machine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778624" y="897366"/>
            <a:ext cx="10938510" cy="2031325"/>
          </a:xfrm>
          <a:prstGeom prst="rect">
            <a:avLst/>
          </a:prstGeom>
          <a:noFill/>
        </p:spPr>
        <p:txBody>
          <a:bodyPr wrap="square" rtlCol="0">
            <a:spAutoFit/>
          </a:bodyPr>
          <a:lstStyle/>
          <a:p>
            <a:pPr marL="285750" indent="-285750">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Tradizionalmente, l’ingegneria del software combina le regole create dall’uomo con i dato al fine di creare delle risposte ad un problema specific. Invece il Machine Learning usa i dati e le risposte per scoprire le regole sottostanti ad un determinate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Per apprendere le regole che governano un fenomeno, le machine devono attraversare un processo di apprendimenti, provando differenti regole e cercando di capire come esse performano. Ecco perchè esso viene conosciuto come Machine </a:t>
            </a:r>
            <a:r>
              <a:rPr lang="en-GB" dirty="0">
                <a:latin typeface="Tahoma" panose="020B0604030504040204" pitchFamily="34" charset="0"/>
                <a:ea typeface="Tahoma" panose="020B0604030504040204" pitchFamily="34" charset="0"/>
                <a:cs typeface="Tahoma" panose="020B0604030504040204" pitchFamily="34" charset="0"/>
              </a:rPr>
              <a:t>Learning.</a:t>
            </a:r>
          </a:p>
        </p:txBody>
      </p:sp>
      <p:pic>
        <p:nvPicPr>
          <p:cNvPr id="4" name="Picture 9">
            <a:extLst>
              <a:ext uri="{FF2B5EF4-FFF2-40B4-BE49-F238E27FC236}">
                <a16:creationId xmlns:a16="http://schemas.microsoft.com/office/drawing/2014/main" id="{88A20674-A876-B14F-A60C-F5C880F7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244" y="3286309"/>
            <a:ext cx="3592174" cy="2768967"/>
          </a:xfrm>
          <a:prstGeom prst="rect">
            <a:avLst/>
          </a:prstGeom>
        </p:spPr>
      </p:pic>
      <p:pic>
        <p:nvPicPr>
          <p:cNvPr id="5" name="Picture 11">
            <a:extLst>
              <a:ext uri="{FF2B5EF4-FFF2-40B4-BE49-F238E27FC236}">
                <a16:creationId xmlns:a16="http://schemas.microsoft.com/office/drawing/2014/main" id="{6F405438-6DC9-E94E-BE3E-1D5E33871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682" y="3269691"/>
            <a:ext cx="3648089" cy="2693047"/>
          </a:xfrm>
          <a:prstGeom prst="rect">
            <a:avLst/>
          </a:prstGeom>
        </p:spPr>
      </p:pic>
      <p:sp>
        <p:nvSpPr>
          <p:cNvPr id="6" name="TextBox 12">
            <a:extLst>
              <a:ext uri="{FF2B5EF4-FFF2-40B4-BE49-F238E27FC236}">
                <a16:creationId xmlns:a16="http://schemas.microsoft.com/office/drawing/2014/main" id="{0AE651D1-34EE-4743-B4C2-D016F65BDD07}"/>
              </a:ext>
            </a:extLst>
          </p:cNvPr>
          <p:cNvSpPr txBox="1"/>
          <p:nvPr/>
        </p:nvSpPr>
        <p:spPr>
          <a:xfrm>
            <a:off x="5903875" y="3847534"/>
            <a:ext cx="688009" cy="553998"/>
          </a:xfrm>
          <a:prstGeom prst="rect">
            <a:avLst/>
          </a:prstGeom>
          <a:noFill/>
        </p:spPr>
        <p:txBody>
          <a:bodyPr wrap="none" rtlCol="0">
            <a:spAutoFit/>
          </a:bodyPr>
          <a:lstStyle/>
          <a:p>
            <a:r>
              <a:rPr lang="en-GB" sz="3000" b="1" dirty="0">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3912676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00696" y="288025"/>
            <a:ext cx="6830909" cy="584775"/>
          </a:xfrm>
          <a:prstGeom prst="rect">
            <a:avLst/>
          </a:prstGeom>
          <a:noFill/>
        </p:spPr>
        <p:txBody>
          <a:bodyPr wrap="none" rtlCol="0">
            <a:spAutoFit/>
          </a:bodyPr>
          <a:lstStyle/>
          <a:p>
            <a:r>
              <a:rPr lang="en-GB" sz="3200" b="1" smtClean="0">
                <a:latin typeface="+mj-lt"/>
                <a:ea typeface="+mj-ea"/>
                <a:cs typeface="+mj-cs"/>
              </a:rPr>
              <a:t>Una breve storia del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69F928EB-4403-CF4B-A975-89DA5D66F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660" y="930593"/>
            <a:ext cx="7531559" cy="4720636"/>
          </a:xfrm>
          <a:prstGeom prst="rect">
            <a:avLst/>
          </a:prstGeom>
        </p:spPr>
      </p:pic>
    </p:spTree>
    <p:extLst>
      <p:ext uri="{BB962C8B-B14F-4D97-AF65-F5344CB8AC3E}">
        <p14:creationId xmlns:p14="http://schemas.microsoft.com/office/powerpoint/2010/main" val="134146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50871" cy="584775"/>
          </a:xfrm>
          <a:prstGeom prst="rect">
            <a:avLst/>
          </a:prstGeom>
          <a:noFill/>
        </p:spPr>
        <p:txBody>
          <a:bodyPr wrap="none" rtlCol="0">
            <a:spAutoFit/>
          </a:bodyPr>
          <a:lstStyle/>
          <a:p>
            <a:r>
              <a:rPr lang="en-GB" sz="3200" b="1" smtClean="0">
                <a:latin typeface="+mj-lt"/>
                <a:ea typeface="+mj-ea"/>
                <a:cs typeface="+mj-cs"/>
              </a:rPr>
              <a:t>Tipi di Machine Learning</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5909310"/>
          </a:xfrm>
          <a:prstGeom prst="rect">
            <a:avLst/>
          </a:prstGeom>
          <a:noFill/>
        </p:spPr>
        <p:txBody>
          <a:bodyPr wrap="square" rtlCol="0">
            <a:spAutoFit/>
          </a:bodyPr>
          <a:lstStyle/>
          <a:p>
            <a:pPr marL="285750" indent="-285750">
              <a:lnSpc>
                <a:spcPct val="150000"/>
              </a:lnSpc>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Esistono 4 tipi di Machine </a:t>
            </a:r>
            <a:r>
              <a:rPr lang="en-GB">
                <a:latin typeface="Tahoma" panose="020B0604030504040204" pitchFamily="34" charset="0"/>
                <a:ea typeface="Tahoma" panose="020B0604030504040204" pitchFamily="34" charset="0"/>
                <a:cs typeface="Tahoma" panose="020B0604030504040204" pitchFamily="34" charset="0"/>
              </a:rPr>
              <a:t>Learning </a:t>
            </a:r>
            <a:r>
              <a:rPr lang="en-GB" smtClean="0">
                <a:latin typeface="Tahoma" panose="020B0604030504040204" pitchFamily="34" charset="0"/>
                <a:ea typeface="Tahoma" panose="020B0604030504040204" pitchFamily="34" charset="0"/>
                <a:cs typeface="Tahoma" panose="020B0604030504040204" pitchFamily="34" charset="0"/>
              </a:rPr>
              <a:t>ampoa,emte riconosciuti: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Unsupervised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Reinforcement learning</a:t>
            </a:r>
          </a:p>
          <a:p>
            <a:pPr marL="285750" indent="-285750">
              <a:lnSpc>
                <a:spcPct val="150000"/>
              </a:lnSpc>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Ciascuna forma di Machine </a:t>
            </a:r>
            <a:r>
              <a:rPr lang="en-GB">
                <a:latin typeface="Tahoma" panose="020B0604030504040204" pitchFamily="34" charset="0"/>
                <a:ea typeface="Tahoma" panose="020B0604030504040204" pitchFamily="34" charset="0"/>
                <a:cs typeface="Tahoma" panose="020B0604030504040204" pitchFamily="34" charset="0"/>
              </a:rPr>
              <a:t>Learning </a:t>
            </a:r>
            <a:r>
              <a:rPr lang="en-GB" smtClean="0">
                <a:latin typeface="Tahoma" panose="020B0604030504040204" pitchFamily="34" charset="0"/>
                <a:ea typeface="Tahoma" panose="020B0604030504040204" pitchFamily="34" charset="0"/>
                <a:cs typeface="Tahoma" panose="020B0604030504040204" pitchFamily="34" charset="0"/>
              </a:rPr>
              <a:t>presenta diversi approcci, ma tutti seguono lo stesso processo e la stessa teoria sottostante.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Il </a:t>
            </a:r>
            <a:r>
              <a:rPr lang="en-GB" b="1" smtClean="0">
                <a:latin typeface="Tahoma" panose="020B0604030504040204" pitchFamily="34" charset="0"/>
                <a:ea typeface="Tahoma" panose="020B0604030504040204" pitchFamily="34" charset="0"/>
                <a:cs typeface="Tahoma" panose="020B0604030504040204" pitchFamily="34" charset="0"/>
              </a:rPr>
              <a:t>No </a:t>
            </a:r>
            <a:r>
              <a:rPr lang="en-GB" b="1" dirty="0">
                <a:latin typeface="Tahoma" panose="020B0604030504040204" pitchFamily="34" charset="0"/>
                <a:ea typeface="Tahoma" panose="020B0604030504040204" pitchFamily="34" charset="0"/>
                <a:cs typeface="Tahoma" panose="020B0604030504040204" pitchFamily="34" charset="0"/>
              </a:rPr>
              <a:t>Free Lunch </a:t>
            </a:r>
            <a:r>
              <a:rPr lang="en-GB" b="1">
                <a:latin typeface="Tahoma" panose="020B0604030504040204" pitchFamily="34" charset="0"/>
                <a:ea typeface="Tahoma" panose="020B0604030504040204" pitchFamily="34" charset="0"/>
                <a:cs typeface="Tahoma" panose="020B0604030504040204" pitchFamily="34" charset="0"/>
              </a:rPr>
              <a:t>theorem</a:t>
            </a:r>
            <a:r>
              <a:rPr lang="en-GB">
                <a:latin typeface="Tahoma" panose="020B0604030504040204" pitchFamily="34" charset="0"/>
                <a:ea typeface="Tahoma" panose="020B0604030504040204" pitchFamily="34" charset="0"/>
                <a:cs typeface="Tahoma" panose="020B0604030504040204" pitchFamily="34" charset="0"/>
              </a:rPr>
              <a:t> </a:t>
            </a:r>
            <a:r>
              <a:rPr lang="en-GB" smtClean="0">
                <a:latin typeface="Tahoma" panose="020B0604030504040204" pitchFamily="34" charset="0"/>
                <a:ea typeface="Tahoma" panose="020B0604030504040204" pitchFamily="34" charset="0"/>
                <a:cs typeface="Tahoma" panose="020B0604030504040204" pitchFamily="34" charset="0"/>
              </a:rPr>
              <a:t>è famoso nel Machine Learning. Questo teorema afferma che non esiste un singolo algoritmo che lavora bene per tutti i tipi di task. Ciascun task che cerchi di risolvere ha le sue proprie idiosincrasie, ovvero le proprie specificità ed avversità a determinati modelli del Machine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a:t>
            </a:r>
            <a:r>
              <a:rPr lang="en-GB" smtClean="0">
                <a:latin typeface="Tahoma" panose="020B0604030504040204" pitchFamily="34" charset="0"/>
                <a:ea typeface="Tahoma" panose="020B0604030504040204" pitchFamily="34" charset="0"/>
                <a:cs typeface="Tahoma" panose="020B0604030504040204" pitchFamily="34" charset="0"/>
              </a:rPr>
              <a:t>Quindi, ci sono molti algoritmi e approcci che si adattano a ciascun specificità e stranezza di un singolo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0180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28814" cy="584775"/>
          </a:xfrm>
          <a:prstGeom prst="rect">
            <a:avLst/>
          </a:prstGeom>
          <a:noFill/>
        </p:spPr>
        <p:txBody>
          <a:bodyPr wrap="none" rtlCol="0">
            <a:spAutoFit/>
          </a:bodyPr>
          <a:lstStyle/>
          <a:p>
            <a:r>
              <a:rPr lang="en-GB" sz="3200" b="1" smtClean="0">
                <a:latin typeface="+mj-lt"/>
                <a:ea typeface="+mj-ea"/>
                <a:cs typeface="+mj-cs"/>
              </a:rPr>
              <a:t>No Free Lunch Theorem </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590100" y="1212691"/>
            <a:ext cx="10938510" cy="4247317"/>
          </a:xfrm>
          <a:prstGeom prst="rect">
            <a:avLst/>
          </a:prstGeom>
          <a:noFill/>
        </p:spPr>
        <p:txBody>
          <a:bodyPr wrap="square" rtlCol="0">
            <a:spAutoFit/>
          </a:bodyPr>
          <a:lstStyle/>
          <a:p>
            <a:pPr marL="285750" indent="-285750">
              <a:lnSpc>
                <a:spcPct val="150000"/>
              </a:lnSpc>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Il </a:t>
            </a:r>
            <a:r>
              <a:rPr lang="en-GB" b="1" smtClean="0">
                <a:latin typeface="Tahoma" panose="020B0604030504040204" pitchFamily="34" charset="0"/>
                <a:ea typeface="Tahoma" panose="020B0604030504040204" pitchFamily="34" charset="0"/>
                <a:cs typeface="Tahoma" panose="020B0604030504040204" pitchFamily="34" charset="0"/>
              </a:rPr>
              <a:t>No Free Lunch Theorem (NFL o NFLT) </a:t>
            </a:r>
            <a:r>
              <a:rPr lang="en-GB" smtClean="0">
                <a:latin typeface="Tahoma" panose="020B0604030504040204" pitchFamily="34" charset="0"/>
                <a:ea typeface="Tahoma" panose="020B0604030504040204" pitchFamily="34" charset="0"/>
                <a:cs typeface="Tahoma" panose="020B0604030504040204" pitchFamily="34" charset="0"/>
              </a:rPr>
              <a:t>è spesso utilizzato nel campo dell’ottimizzazione e del Machine Learning, ed afferma che tutti gli algoritmi di ottimizzazione performano ugualmente bene quando è calcolata la media delle loro performance su tutti i possibili problemi che possono esistere.  </a:t>
            </a:r>
          </a:p>
          <a:p>
            <a:pPr marL="285750" indent="-285750">
              <a:lnSpc>
                <a:spcPct val="150000"/>
              </a:lnSpc>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Questo implica che non esiste il miglior algoritmo di ottimizzazione i assoluto. E quindi che non eiste il miglior algoritmo di Machine Learning in assoluto per i problem di modellazione predittiva come la classificazione o la regression. </a:t>
            </a:r>
          </a:p>
          <a:p>
            <a:pPr marL="285750" indent="-285750">
              <a:lnSpc>
                <a:spcPct val="150000"/>
              </a:lnSpc>
              <a:buFont typeface="Wingdings" pitchFamily="2" charset="2"/>
              <a:buChar char="ü"/>
            </a:pPr>
            <a:r>
              <a:rPr lang="en-GB" smtClean="0">
                <a:latin typeface="Tahoma" panose="020B0604030504040204" pitchFamily="34" charset="0"/>
                <a:ea typeface="Tahoma" panose="020B0604030504040204" pitchFamily="34" charset="0"/>
                <a:cs typeface="Tahoma" panose="020B0604030504040204" pitchFamily="34" charset="0"/>
              </a:rPr>
              <a:t>Dunque su tutto lo spazio di tutti i possibili problem, ogni tecnica di ottimizzazione performerà mediamente bene come ogni altra tecnica (inclusa la Random Search), e quindi la prima implicazione è che sia per problemi di ottimizzazione statica e dipendente dal tempo la performance media di ogni possibile coppia di algoritmi attraverso tutti i problemi è esattamente identica.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825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705508" y="365804"/>
            <a:ext cx="4350871" cy="584775"/>
          </a:xfrm>
          <a:prstGeom prst="rect">
            <a:avLst/>
          </a:prstGeom>
          <a:noFill/>
        </p:spPr>
        <p:txBody>
          <a:bodyPr wrap="none" rtlCol="0">
            <a:spAutoFit/>
          </a:bodyPr>
          <a:lstStyle/>
          <a:p>
            <a:r>
              <a:rPr lang="en-GB" sz="3200" b="1" smtClean="0">
                <a:latin typeface="+mj-lt"/>
                <a:ea typeface="+mj-ea"/>
                <a:cs typeface="+mj-cs"/>
              </a:rPr>
              <a:t>Tipi di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30166FF1-767A-C94D-89C8-38B4E2C32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433" y="1532454"/>
            <a:ext cx="5490029" cy="3925371"/>
          </a:xfrm>
          <a:prstGeom prst="rect">
            <a:avLst/>
          </a:prstGeom>
        </p:spPr>
      </p:pic>
    </p:spTree>
    <p:extLst>
      <p:ext uri="{BB962C8B-B14F-4D97-AF65-F5344CB8AC3E}">
        <p14:creationId xmlns:p14="http://schemas.microsoft.com/office/powerpoint/2010/main" val="3764485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010370" y="247080"/>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pic>
        <p:nvPicPr>
          <p:cNvPr id="3" name="Picture 6">
            <a:extLst>
              <a:ext uri="{FF2B5EF4-FFF2-40B4-BE49-F238E27FC236}">
                <a16:creationId xmlns:a16="http://schemas.microsoft.com/office/drawing/2014/main" id="{0711889C-2CF7-184D-A328-BCE53DD85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327" y="1172131"/>
            <a:ext cx="8049826" cy="4350921"/>
          </a:xfrm>
          <a:prstGeom prst="rect">
            <a:avLst/>
          </a:prstGeom>
        </p:spPr>
      </p:pic>
    </p:spTree>
    <p:extLst>
      <p:ext uri="{BB962C8B-B14F-4D97-AF65-F5344CB8AC3E}">
        <p14:creationId xmlns:p14="http://schemas.microsoft.com/office/powerpoint/2010/main" val="177286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82681" y="301672"/>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3970318"/>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In supervised learning, the goal is to learn the </a:t>
            </a:r>
            <a:r>
              <a:rPr lang="en-GB" b="1" dirty="0">
                <a:latin typeface="Tahoma" panose="020B0604030504040204" pitchFamily="34" charset="0"/>
                <a:ea typeface="Tahoma" panose="020B0604030504040204" pitchFamily="34" charset="0"/>
                <a:cs typeface="Tahoma" panose="020B0604030504040204" pitchFamily="34" charset="0"/>
              </a:rPr>
              <a:t>mapping</a:t>
            </a:r>
            <a:r>
              <a:rPr lang="en-GB" dirty="0">
                <a:latin typeface="Tahoma" panose="020B0604030504040204" pitchFamily="34" charset="0"/>
                <a:ea typeface="Tahoma" panose="020B0604030504040204" pitchFamily="34" charset="0"/>
                <a:cs typeface="Tahoma" panose="020B0604030504040204" pitchFamily="34" charset="0"/>
              </a:rPr>
              <a:t> (the rules) between a set of inputs and outputs.</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For example, the inputs could be the </a:t>
            </a:r>
            <a:r>
              <a:rPr lang="en-GB" b="1" dirty="0">
                <a:latin typeface="Tahoma" panose="020B0604030504040204" pitchFamily="34" charset="0"/>
                <a:ea typeface="Tahoma" panose="020B0604030504040204" pitchFamily="34" charset="0"/>
                <a:cs typeface="Tahoma" panose="020B0604030504040204" pitchFamily="34" charset="0"/>
              </a:rPr>
              <a:t>weather forecast</a:t>
            </a:r>
            <a:r>
              <a:rPr lang="en-GB" dirty="0">
                <a:latin typeface="Tahoma" panose="020B0604030504040204" pitchFamily="34" charset="0"/>
                <a:ea typeface="Tahoma" panose="020B0604030504040204" pitchFamily="34" charset="0"/>
                <a:cs typeface="Tahoma" panose="020B0604030504040204" pitchFamily="34" charset="0"/>
              </a:rPr>
              <a:t>, and the outputs would be the </a:t>
            </a:r>
            <a:r>
              <a:rPr lang="en-GB" b="1" dirty="0">
                <a:latin typeface="Tahoma" panose="020B0604030504040204" pitchFamily="34" charset="0"/>
                <a:ea typeface="Tahoma" panose="020B0604030504040204" pitchFamily="34" charset="0"/>
                <a:cs typeface="Tahoma" panose="020B0604030504040204" pitchFamily="34" charset="0"/>
              </a:rPr>
              <a:t>visitors</a:t>
            </a:r>
            <a:r>
              <a:rPr lang="en-GB" dirty="0">
                <a:latin typeface="Tahoma" panose="020B0604030504040204" pitchFamily="34" charset="0"/>
                <a:ea typeface="Tahoma" panose="020B0604030504040204" pitchFamily="34" charset="0"/>
                <a:cs typeface="Tahoma" panose="020B0604030504040204" pitchFamily="34" charset="0"/>
              </a:rPr>
              <a:t> to the beach.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The goal in supervised learning would be to learn the mapping that describes the relationship between temperature and number of beach visitors.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Example labelled data is provided of past input and output pairs during the learning process to teach the model how it should behave, hence, "supervised" learning.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For the beach example, new inputs can then be fed in of forecast temperature and the Machine learning algorithm will then output a future prediction for the number of visitors.</a:t>
            </a:r>
          </a:p>
        </p:txBody>
      </p:sp>
    </p:spTree>
    <p:extLst>
      <p:ext uri="{BB962C8B-B14F-4D97-AF65-F5344CB8AC3E}">
        <p14:creationId xmlns:p14="http://schemas.microsoft.com/office/powerpoint/2010/main" val="3369967784"/>
      </p:ext>
    </p:extLst>
  </p:cSld>
  <p:clrMapOvr>
    <a:masterClrMapping/>
  </p:clrMapOvr>
</p:sld>
</file>

<file path=ppt/theme/theme1.xml><?xml version="1.0" encoding="utf-8"?>
<a:theme xmlns:a="http://schemas.openxmlformats.org/drawingml/2006/main" name="Tema di Office">
  <a:themeElements>
    <a:clrScheme name="Rosso arancion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D59AA7B1EEB91B49BDA580C4A4C6D46B" ma:contentTypeVersion="4" ma:contentTypeDescription="Creare un nuovo documento." ma:contentTypeScope="" ma:versionID="1c7429397e9129b6e0cee0ba9d9038cb">
  <xsd:schema xmlns:xsd="http://www.w3.org/2001/XMLSchema" xmlns:xs="http://www.w3.org/2001/XMLSchema" xmlns:p="http://schemas.microsoft.com/office/2006/metadata/properties" xmlns:ns2="1e475dfc-3d4a-46c5-a2ac-568144320222" targetNamespace="http://schemas.microsoft.com/office/2006/metadata/properties" ma:root="true" ma:fieldsID="655e5aa5f7be57bdfc6bb072097a8d5f" ns2:_="">
    <xsd:import namespace="1e475dfc-3d4a-46c5-a2ac-5681443202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475dfc-3d4a-46c5-a2ac-5681443202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32DBE0C8-6FF6-4F0A-A3D8-1DEE800BF744}">
  <ds:schemaRefs>
    <ds:schemaRef ds:uri="http://schemas.microsoft.com/sharepoint/v3/contenttype/forms"/>
  </ds:schemaRefs>
</ds:datastoreItem>
</file>

<file path=customXml/itemProps2.xml><?xml version="1.0" encoding="utf-8"?>
<ds:datastoreItem xmlns:ds="http://schemas.openxmlformats.org/officeDocument/2006/customXml" ds:itemID="{D2960DC5-AFCC-4BE4-AE9C-D942D1B970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475dfc-3d4a-46c5-a2ac-5681443202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A2C04F-A6DE-474E-B793-98950937E97B}">
  <ds:schemaRefs>
    <ds:schemaRef ds:uri="1e475dfc-3d4a-46c5-a2ac-568144320222"/>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1042</TotalTime>
  <Words>2046</Words>
  <Application>Microsoft Office PowerPoint</Application>
  <PresentationFormat>Widescreen</PresentationFormat>
  <Paragraphs>159</Paragraphs>
  <Slides>26</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26</vt:i4>
      </vt:variant>
    </vt:vector>
  </HeadingPairs>
  <TitlesOfParts>
    <vt:vector size="31" baseType="lpstr">
      <vt:lpstr>Arial</vt:lpstr>
      <vt:lpstr>Calibri</vt:lpstr>
      <vt:lpstr>Tahoma</vt:lpstr>
      <vt:lpstr>Wingdings</vt:lpstr>
      <vt:lpstr>Tema di Office</vt:lpstr>
      <vt:lpstr>Introduction to  Machine Learning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References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Simona Piacenti (Comedata)</dc:creator>
  <cp:lastModifiedBy>Francesco Pugliese</cp:lastModifiedBy>
  <cp:revision>151</cp:revision>
  <dcterms:created xsi:type="dcterms:W3CDTF">2017-05-11T07:56:24Z</dcterms:created>
  <dcterms:modified xsi:type="dcterms:W3CDTF">2022-07-05T16:42:41Z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0x010100D59AA7B1EEB91B49BDA580C4A4C6D46B</vt:lpwstr>
  </property>
</Properties>
</file>